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15119350" cy="10691813"/>
  <p:notesSz cx="6797675" cy="9926638"/>
  <p:embeddedFontLst>
    <p:embeddedFont>
      <p:font typeface="Handlee" panose="020B0604020202020204" charset="0"/>
      <p:regular r:id="rId6"/>
    </p:embeddedFont>
    <p:embeddedFont>
      <p:font typeface="Ink Free" panose="03080402000500000000" pitchFamily="66" charset="0"/>
      <p:regular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47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6" autoAdjust="0"/>
    <p:restoredTop sz="94660"/>
  </p:normalViewPr>
  <p:slideViewPr>
    <p:cSldViewPr snapToGrid="0">
      <p:cViewPr varScale="1">
        <p:scale>
          <a:sx n="44" d="100"/>
          <a:sy n="44" d="100"/>
        </p:scale>
        <p:origin x="690" y="66"/>
      </p:cViewPr>
      <p:guideLst>
        <p:guide orient="horz" pos="3368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2341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256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250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b8b0ede3c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256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b8b0ede3cb_0_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0028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b8b0ede3c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256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b8b0ede3cb_0_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2178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15423" y="1547778"/>
            <a:ext cx="14089200" cy="4266600"/>
          </a:xfrm>
          <a:prstGeom prst="rect">
            <a:avLst/>
          </a:prstGeom>
        </p:spPr>
        <p:txBody>
          <a:bodyPr spcFirstLastPara="1" wrap="square" lIns="174750" tIns="174750" rIns="174750" bIns="1747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15409" y="5891409"/>
            <a:ext cx="14089200" cy="1647900"/>
          </a:xfrm>
          <a:prstGeom prst="rect">
            <a:avLst/>
          </a:prstGeom>
        </p:spPr>
        <p:txBody>
          <a:bodyPr spcFirstLastPara="1" wrap="square" lIns="174750" tIns="174750" rIns="174750" bIns="1747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200" cy="818400"/>
          </a:xfrm>
          <a:prstGeom prst="rect">
            <a:avLst/>
          </a:prstGeom>
        </p:spPr>
        <p:txBody>
          <a:bodyPr spcFirstLastPara="1" wrap="square" lIns="174750" tIns="174750" rIns="174750" bIns="1747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515409" y="2299346"/>
            <a:ext cx="14089200" cy="4081500"/>
          </a:xfrm>
          <a:prstGeom prst="rect">
            <a:avLst/>
          </a:prstGeom>
        </p:spPr>
        <p:txBody>
          <a:bodyPr spcFirstLastPara="1" wrap="square" lIns="174750" tIns="174750" rIns="174750" bIns="1747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000"/>
              <a:buNone/>
              <a:defRPr sz="2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3000"/>
              <a:buNone/>
              <a:defRPr sz="2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3000"/>
              <a:buNone/>
              <a:defRPr sz="2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3000"/>
              <a:buNone/>
              <a:defRPr sz="2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3000"/>
              <a:buNone/>
              <a:defRPr sz="2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3000"/>
              <a:buNone/>
              <a:defRPr sz="2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3000"/>
              <a:buNone/>
              <a:defRPr sz="2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3000"/>
              <a:buNone/>
              <a:defRPr sz="2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3000"/>
              <a:buNone/>
              <a:defRPr sz="23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515409" y="6552657"/>
            <a:ext cx="14089200" cy="2703600"/>
          </a:xfrm>
          <a:prstGeom prst="rect">
            <a:avLst/>
          </a:prstGeom>
        </p:spPr>
        <p:txBody>
          <a:bodyPr spcFirstLastPara="1" wrap="square" lIns="174750" tIns="174750" rIns="174750" bIns="174750" anchor="t" anchorCtr="0">
            <a:normAutofit/>
          </a:bodyPr>
          <a:lstStyle>
            <a:lvl1pPr marL="457200" lvl="0" indent="-450850" algn="ctr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1pPr>
            <a:lvl2pPr marL="914400" lvl="1" indent="-393700" algn="ctr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 algn="ctr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 algn="ctr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 algn="ctr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 algn="ctr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 algn="ctr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 algn="ctr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 algn="ctr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200" cy="818400"/>
          </a:xfrm>
          <a:prstGeom prst="rect">
            <a:avLst/>
          </a:prstGeom>
        </p:spPr>
        <p:txBody>
          <a:bodyPr spcFirstLastPara="1" wrap="square" lIns="174750" tIns="174750" rIns="174750" bIns="1747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200" cy="818400"/>
          </a:xfrm>
          <a:prstGeom prst="rect">
            <a:avLst/>
          </a:prstGeom>
        </p:spPr>
        <p:txBody>
          <a:bodyPr spcFirstLastPara="1" wrap="square" lIns="174750" tIns="174750" rIns="174750" bIns="1747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15409" y="4471058"/>
            <a:ext cx="14089200" cy="1749900"/>
          </a:xfrm>
          <a:prstGeom prst="rect">
            <a:avLst/>
          </a:prstGeom>
        </p:spPr>
        <p:txBody>
          <a:bodyPr spcFirstLastPara="1" wrap="square" lIns="174750" tIns="174750" rIns="174750" bIns="1747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200" cy="818400"/>
          </a:xfrm>
          <a:prstGeom prst="rect">
            <a:avLst/>
          </a:prstGeom>
        </p:spPr>
        <p:txBody>
          <a:bodyPr spcFirstLastPara="1" wrap="square" lIns="174750" tIns="174750" rIns="174750" bIns="1747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spcFirstLastPara="1" wrap="square" lIns="174750" tIns="174750" rIns="174750" bIns="1747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515409" y="2395696"/>
            <a:ext cx="14089200" cy="7101600"/>
          </a:xfrm>
          <a:prstGeom prst="rect">
            <a:avLst/>
          </a:prstGeom>
        </p:spPr>
        <p:txBody>
          <a:bodyPr spcFirstLastPara="1" wrap="square" lIns="174750" tIns="174750" rIns="174750" bIns="174750" anchor="t" anchorCtr="0">
            <a:normAutofit/>
          </a:bodyPr>
          <a:lstStyle>
            <a:lvl1pPr marL="457200" lvl="0" indent="-450850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200" cy="818400"/>
          </a:xfrm>
          <a:prstGeom prst="rect">
            <a:avLst/>
          </a:prstGeom>
        </p:spPr>
        <p:txBody>
          <a:bodyPr spcFirstLastPara="1" wrap="square" lIns="174750" tIns="174750" rIns="174750" bIns="1747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spcFirstLastPara="1" wrap="square" lIns="174750" tIns="174750" rIns="174750" bIns="1747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515409" y="2395696"/>
            <a:ext cx="6614100" cy="7101600"/>
          </a:xfrm>
          <a:prstGeom prst="rect">
            <a:avLst/>
          </a:prstGeom>
        </p:spPr>
        <p:txBody>
          <a:bodyPr spcFirstLastPara="1" wrap="square" lIns="174750" tIns="174750" rIns="174750" bIns="174750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7990583" y="2395696"/>
            <a:ext cx="6614100" cy="7101600"/>
          </a:xfrm>
          <a:prstGeom prst="rect">
            <a:avLst/>
          </a:prstGeom>
        </p:spPr>
        <p:txBody>
          <a:bodyPr spcFirstLastPara="1" wrap="square" lIns="174750" tIns="174750" rIns="174750" bIns="174750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200" cy="818400"/>
          </a:xfrm>
          <a:prstGeom prst="rect">
            <a:avLst/>
          </a:prstGeom>
        </p:spPr>
        <p:txBody>
          <a:bodyPr spcFirstLastPara="1" wrap="square" lIns="174750" tIns="174750" rIns="174750" bIns="1747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spcFirstLastPara="1" wrap="square" lIns="174750" tIns="174750" rIns="174750" bIns="1747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200" cy="818400"/>
          </a:xfrm>
          <a:prstGeom prst="rect">
            <a:avLst/>
          </a:prstGeom>
        </p:spPr>
        <p:txBody>
          <a:bodyPr spcFirstLastPara="1" wrap="square" lIns="174750" tIns="174750" rIns="174750" bIns="1747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515409" y="1154948"/>
            <a:ext cx="4643100" cy="1570500"/>
          </a:xfrm>
          <a:prstGeom prst="rect">
            <a:avLst/>
          </a:prstGeom>
        </p:spPr>
        <p:txBody>
          <a:bodyPr spcFirstLastPara="1" wrap="square" lIns="174750" tIns="174750" rIns="174750" bIns="1747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515409" y="2888617"/>
            <a:ext cx="4643100" cy="6608700"/>
          </a:xfrm>
          <a:prstGeom prst="rect">
            <a:avLst/>
          </a:prstGeom>
        </p:spPr>
        <p:txBody>
          <a:bodyPr spcFirstLastPara="1" wrap="square" lIns="174750" tIns="174750" rIns="174750" bIns="17475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200" cy="818400"/>
          </a:xfrm>
          <a:prstGeom prst="rect">
            <a:avLst/>
          </a:prstGeom>
        </p:spPr>
        <p:txBody>
          <a:bodyPr spcFirstLastPara="1" wrap="square" lIns="174750" tIns="174750" rIns="174750" bIns="1747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810650" y="935745"/>
            <a:ext cx="10529400" cy="8504100"/>
          </a:xfrm>
          <a:prstGeom prst="rect">
            <a:avLst/>
          </a:prstGeom>
        </p:spPr>
        <p:txBody>
          <a:bodyPr spcFirstLastPara="1" wrap="square" lIns="174750" tIns="174750" rIns="174750" bIns="1747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1pPr>
            <a:lvl2pPr lvl="1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2pPr>
            <a:lvl3pPr lvl="2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3pPr>
            <a:lvl4pPr lvl="3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4pPr>
            <a:lvl5pPr lvl="4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5pPr>
            <a:lvl6pPr lvl="5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6pPr>
            <a:lvl7pPr lvl="6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7pPr>
            <a:lvl8pPr lvl="7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8pPr>
            <a:lvl9pPr lvl="8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200" cy="818400"/>
          </a:xfrm>
          <a:prstGeom prst="rect">
            <a:avLst/>
          </a:prstGeom>
        </p:spPr>
        <p:txBody>
          <a:bodyPr spcFirstLastPara="1" wrap="square" lIns="174750" tIns="174750" rIns="174750" bIns="1747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7560000" y="-260"/>
            <a:ext cx="756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74750" tIns="174750" rIns="174750" bIns="1747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39016" y="2563450"/>
            <a:ext cx="6688800" cy="3081300"/>
          </a:xfrm>
          <a:prstGeom prst="rect">
            <a:avLst/>
          </a:prstGeom>
        </p:spPr>
        <p:txBody>
          <a:bodyPr spcFirstLastPara="1" wrap="square" lIns="174750" tIns="174750" rIns="174750" bIns="1747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1pPr>
            <a:lvl2pPr lvl="1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algn="ctr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439016" y="5826865"/>
            <a:ext cx="6688800" cy="2567100"/>
          </a:xfrm>
          <a:prstGeom prst="rect">
            <a:avLst/>
          </a:prstGeom>
        </p:spPr>
        <p:txBody>
          <a:bodyPr spcFirstLastPara="1" wrap="square" lIns="174750" tIns="174750" rIns="174750" bIns="1747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8167677" y="1505164"/>
            <a:ext cx="6344700" cy="7681500"/>
          </a:xfrm>
          <a:prstGeom prst="rect">
            <a:avLst/>
          </a:prstGeom>
        </p:spPr>
        <p:txBody>
          <a:bodyPr spcFirstLastPara="1" wrap="square" lIns="174750" tIns="174750" rIns="174750" bIns="174750" anchor="ctr" anchorCtr="0">
            <a:normAutofit/>
          </a:bodyPr>
          <a:lstStyle>
            <a:lvl1pPr marL="457200" lvl="0" indent="-450850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200" cy="818400"/>
          </a:xfrm>
          <a:prstGeom prst="rect">
            <a:avLst/>
          </a:prstGeom>
        </p:spPr>
        <p:txBody>
          <a:bodyPr spcFirstLastPara="1" wrap="square" lIns="174750" tIns="174750" rIns="174750" bIns="1747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515409" y="8794266"/>
            <a:ext cx="9919200" cy="1257900"/>
          </a:xfrm>
          <a:prstGeom prst="rect">
            <a:avLst/>
          </a:prstGeom>
        </p:spPr>
        <p:txBody>
          <a:bodyPr spcFirstLastPara="1" wrap="square" lIns="174750" tIns="174750" rIns="174750" bIns="1747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200" cy="818400"/>
          </a:xfrm>
          <a:prstGeom prst="rect">
            <a:avLst/>
          </a:prstGeom>
        </p:spPr>
        <p:txBody>
          <a:bodyPr spcFirstLastPara="1" wrap="square" lIns="174750" tIns="174750" rIns="174750" bIns="1747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750" tIns="174750" rIns="174750" bIns="1747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5409" y="2395696"/>
            <a:ext cx="140892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750" tIns="174750" rIns="174750" bIns="174750" anchor="t" anchorCtr="0">
            <a:normAutofit/>
          </a:bodyPr>
          <a:lstStyle>
            <a:lvl1pPr marL="457200" lvl="0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Char char="●"/>
              <a:defRPr sz="3500">
                <a:solidFill>
                  <a:schemeClr val="dk2"/>
                </a:solidFill>
              </a:defRPr>
            </a:lvl1pPr>
            <a:lvl2pPr marL="914400" lvl="1" indent="-393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○"/>
              <a:defRPr sz="2600">
                <a:solidFill>
                  <a:schemeClr val="dk2"/>
                </a:solidFill>
              </a:defRPr>
            </a:lvl2pPr>
            <a:lvl3pPr marL="1371600" lvl="2" indent="-393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■"/>
              <a:defRPr sz="2600">
                <a:solidFill>
                  <a:schemeClr val="dk2"/>
                </a:solidFill>
              </a:defRPr>
            </a:lvl3pPr>
            <a:lvl4pPr marL="1828800" lvl="3" indent="-393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●"/>
              <a:defRPr sz="2600">
                <a:solidFill>
                  <a:schemeClr val="dk2"/>
                </a:solidFill>
              </a:defRPr>
            </a:lvl4pPr>
            <a:lvl5pPr marL="2286000" lvl="4" indent="-393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○"/>
              <a:defRPr sz="2600">
                <a:solidFill>
                  <a:schemeClr val="dk2"/>
                </a:solidFill>
              </a:defRPr>
            </a:lvl5pPr>
            <a:lvl6pPr marL="2743200" lvl="5" indent="-393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■"/>
              <a:defRPr sz="2600">
                <a:solidFill>
                  <a:schemeClr val="dk2"/>
                </a:solidFill>
              </a:defRPr>
            </a:lvl6pPr>
            <a:lvl7pPr marL="3200400" lvl="6" indent="-393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●"/>
              <a:defRPr sz="2600">
                <a:solidFill>
                  <a:schemeClr val="dk2"/>
                </a:solidFill>
              </a:defRPr>
            </a:lvl7pPr>
            <a:lvl8pPr marL="3657600" lvl="7" indent="-393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○"/>
              <a:defRPr sz="2600">
                <a:solidFill>
                  <a:schemeClr val="dk2"/>
                </a:solidFill>
              </a:defRPr>
            </a:lvl8pPr>
            <a:lvl9pPr marL="4114800" lvl="8" indent="-393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■"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2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750" tIns="174750" rIns="174750" bIns="174750" anchor="ctr" anchorCtr="0">
            <a:normAutofit/>
          </a:bodyPr>
          <a:lstStyle>
            <a:lvl1pPr lvl="0" algn="r">
              <a:buNone/>
              <a:defRPr sz="1900">
                <a:solidFill>
                  <a:schemeClr val="dk2"/>
                </a:solidFill>
              </a:defRPr>
            </a:lvl1pPr>
            <a:lvl2pPr lvl="1" algn="r">
              <a:buNone/>
              <a:defRPr sz="1900">
                <a:solidFill>
                  <a:schemeClr val="dk2"/>
                </a:solidFill>
              </a:defRPr>
            </a:lvl2pPr>
            <a:lvl3pPr lvl="2" algn="r">
              <a:buNone/>
              <a:defRPr sz="1900">
                <a:solidFill>
                  <a:schemeClr val="dk2"/>
                </a:solidFill>
              </a:defRPr>
            </a:lvl3pPr>
            <a:lvl4pPr lvl="3" algn="r">
              <a:buNone/>
              <a:defRPr sz="1900">
                <a:solidFill>
                  <a:schemeClr val="dk2"/>
                </a:solidFill>
              </a:defRPr>
            </a:lvl4pPr>
            <a:lvl5pPr lvl="4" algn="r">
              <a:buNone/>
              <a:defRPr sz="1900">
                <a:solidFill>
                  <a:schemeClr val="dk2"/>
                </a:solidFill>
              </a:defRPr>
            </a:lvl5pPr>
            <a:lvl6pPr lvl="5" algn="r">
              <a:buNone/>
              <a:defRPr sz="1900">
                <a:solidFill>
                  <a:schemeClr val="dk2"/>
                </a:solidFill>
              </a:defRPr>
            </a:lvl6pPr>
            <a:lvl7pPr lvl="6" algn="r">
              <a:buNone/>
              <a:defRPr sz="1900">
                <a:solidFill>
                  <a:schemeClr val="dk2"/>
                </a:solidFill>
              </a:defRPr>
            </a:lvl7pPr>
            <a:lvl8pPr lvl="7" algn="r">
              <a:buNone/>
              <a:defRPr sz="1900">
                <a:solidFill>
                  <a:schemeClr val="dk2"/>
                </a:solidFill>
              </a:defRPr>
            </a:lvl8pPr>
            <a:lvl9pPr lvl="8" algn="r">
              <a:buNone/>
              <a:defRPr sz="19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0000"/>
          </a:srgbClr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487456" y="207418"/>
            <a:ext cx="6055674" cy="968466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174750" tIns="174750" rIns="174750" bIns="1747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Handlee"/>
                <a:ea typeface="Handlee"/>
                <a:cs typeface="Handlee"/>
                <a:sym typeface="Handlee"/>
              </a:rPr>
              <a:t>    </a:t>
            </a:r>
            <a:r>
              <a:rPr lang="en-GB" sz="2000" u="sng" dirty="0">
                <a:latin typeface="Handlee"/>
                <a:ea typeface="Handlee"/>
                <a:cs typeface="Handlee"/>
                <a:sym typeface="Handlee"/>
              </a:rPr>
              <a:t>Nursery Topic Web-Spring 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u="sng" dirty="0">
                <a:latin typeface="Handlee"/>
                <a:ea typeface="Handlee"/>
                <a:cs typeface="Handlee"/>
                <a:sym typeface="Handlee"/>
              </a:rPr>
              <a:t>Come Outside!</a:t>
            </a:r>
            <a:endParaRPr sz="2500" u="sng" dirty="0"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750852" y="580608"/>
            <a:ext cx="2638500" cy="7224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174750" tIns="174750" rIns="174750" bIns="1747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u="sng" dirty="0">
                <a:latin typeface="Handlee"/>
                <a:ea typeface="Handlee"/>
                <a:cs typeface="Handlee"/>
                <a:sym typeface="Handlee"/>
              </a:rPr>
              <a:t>Key Books this term:</a:t>
            </a:r>
            <a:r>
              <a:rPr lang="en-GB" sz="2400" u="sng" dirty="0">
                <a:latin typeface="Handlee"/>
                <a:ea typeface="Handlee"/>
                <a:cs typeface="Handlee"/>
                <a:sym typeface="Handlee"/>
              </a:rPr>
              <a:t> </a:t>
            </a:r>
            <a:endParaRPr sz="2400" u="sng" dirty="0"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9161828" y="797495"/>
            <a:ext cx="984769" cy="461635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Handlee"/>
                <a:ea typeface="Handlee"/>
                <a:cs typeface="Handlee"/>
                <a:sym typeface="Handlee"/>
              </a:rPr>
              <a:t>5 weeks</a:t>
            </a:r>
            <a:endParaRPr sz="1800" dirty="0"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310A01-FE3A-4647-AEC3-5ABB3416CE5F}"/>
              </a:ext>
            </a:extLst>
          </p:cNvPr>
          <p:cNvSpPr txBox="1"/>
          <p:nvPr/>
        </p:nvSpPr>
        <p:spPr>
          <a:xfrm>
            <a:off x="9040983" y="158889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75CADC-399E-42AA-B2DD-99B5A0EA9463}"/>
              </a:ext>
            </a:extLst>
          </p:cNvPr>
          <p:cNvSpPr txBox="1"/>
          <p:nvPr/>
        </p:nvSpPr>
        <p:spPr>
          <a:xfrm>
            <a:off x="557733" y="5084124"/>
            <a:ext cx="3410874" cy="224676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Handlee" panose="020B0604020202020204" charset="0"/>
              </a:rPr>
              <a:t>Key questions: </a:t>
            </a:r>
          </a:p>
          <a:p>
            <a:r>
              <a:rPr lang="en-US" dirty="0">
                <a:latin typeface="Handlee" panose="020B0604020202020204" charset="0"/>
              </a:rPr>
              <a:t>Who is Jasper?</a:t>
            </a:r>
          </a:p>
          <a:p>
            <a:r>
              <a:rPr lang="en-US" dirty="0">
                <a:latin typeface="Handlee" panose="020B0604020202020204" charset="0"/>
              </a:rPr>
              <a:t>What is Jasper trying to do?</a:t>
            </a:r>
          </a:p>
          <a:p>
            <a:r>
              <a:rPr lang="en-US" dirty="0">
                <a:latin typeface="Handlee" panose="020B0604020202020204" charset="0"/>
              </a:rPr>
              <a:t>What does he do first, next, last?</a:t>
            </a:r>
          </a:p>
          <a:p>
            <a:r>
              <a:rPr lang="en-US" dirty="0">
                <a:latin typeface="Handlee" panose="020B0604020202020204" charset="0"/>
              </a:rPr>
              <a:t>What does Jasper need to grow a beanstalk?</a:t>
            </a:r>
          </a:p>
          <a:p>
            <a:r>
              <a:rPr lang="en-US" dirty="0">
                <a:latin typeface="Handlee" panose="020B0604020202020204" charset="0"/>
              </a:rPr>
              <a:t>What does Jasper do wrong?</a:t>
            </a:r>
          </a:p>
          <a:p>
            <a:r>
              <a:rPr lang="en-US" dirty="0">
                <a:latin typeface="Handlee" panose="020B0604020202020204" charset="0"/>
              </a:rPr>
              <a:t>What does Jasper do right?</a:t>
            </a:r>
          </a:p>
          <a:p>
            <a:r>
              <a:rPr lang="en-US" dirty="0">
                <a:latin typeface="Handlee" panose="020B0604020202020204" charset="0"/>
              </a:rPr>
              <a:t>What does Jasper grow?</a:t>
            </a:r>
          </a:p>
          <a:p>
            <a:r>
              <a:rPr lang="en-US" dirty="0">
                <a:latin typeface="Handlee" panose="020B0604020202020204" charset="0"/>
              </a:rPr>
              <a:t>What does Jasper’s bean need to help it grow?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577558-1462-4E1A-9F38-68EEB2D26DF1}"/>
              </a:ext>
            </a:extLst>
          </p:cNvPr>
          <p:cNvSpPr txBox="1"/>
          <p:nvPr/>
        </p:nvSpPr>
        <p:spPr>
          <a:xfrm>
            <a:off x="703207" y="9706840"/>
            <a:ext cx="3966471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Handlee" panose="020B0604020202020204" charset="0"/>
              </a:rPr>
              <a:t>Please upload videos or photos  of your child’s learning at home onto Class Dojo. We love to see what they have been doing at home.</a:t>
            </a:r>
          </a:p>
        </p:txBody>
      </p:sp>
      <p:pic>
        <p:nvPicPr>
          <p:cNvPr id="34" name="Google Shape;93;p14">
            <a:extLst>
              <a:ext uri="{FF2B5EF4-FFF2-40B4-BE49-F238E27FC236}">
                <a16:creationId xmlns:a16="http://schemas.microsoft.com/office/drawing/2014/main" id="{F73AD8C7-F6F5-4205-8654-46848A6678E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2725" y="10080579"/>
            <a:ext cx="385475" cy="36492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Arrow: Down 24">
            <a:extLst>
              <a:ext uri="{FF2B5EF4-FFF2-40B4-BE49-F238E27FC236}">
                <a16:creationId xmlns:a16="http://schemas.microsoft.com/office/drawing/2014/main" id="{21DD0938-8736-4EC5-91AB-2B409CE031FC}"/>
              </a:ext>
            </a:extLst>
          </p:cNvPr>
          <p:cNvSpPr/>
          <p:nvPr/>
        </p:nvSpPr>
        <p:spPr>
          <a:xfrm>
            <a:off x="2351520" y="4286272"/>
            <a:ext cx="435978" cy="6672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7B837E-6DCB-49FD-B57E-2B01095DDFBA}"/>
              </a:ext>
            </a:extLst>
          </p:cNvPr>
          <p:cNvSpPr txBox="1"/>
          <p:nvPr/>
        </p:nvSpPr>
        <p:spPr>
          <a:xfrm>
            <a:off x="10726002" y="5140223"/>
            <a:ext cx="3354853" cy="26776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Handlee" panose="020B0604020202020204" charset="0"/>
              </a:rPr>
              <a:t>Key Questions:</a:t>
            </a:r>
          </a:p>
          <a:p>
            <a:r>
              <a:rPr lang="en-US" dirty="0">
                <a:latin typeface="Handlee" panose="020B0604020202020204" charset="0"/>
              </a:rPr>
              <a:t>Which book does this story remind us of?</a:t>
            </a:r>
          </a:p>
          <a:p>
            <a:r>
              <a:rPr lang="en-US" dirty="0">
                <a:latin typeface="Handlee" panose="020B0604020202020204" charset="0"/>
              </a:rPr>
              <a:t>What is Easter?</a:t>
            </a:r>
          </a:p>
          <a:p>
            <a:r>
              <a:rPr lang="en-US" dirty="0">
                <a:latin typeface="Handlee" panose="020B0604020202020204" charset="0"/>
              </a:rPr>
              <a:t>How do we celebrate Easter?</a:t>
            </a:r>
          </a:p>
          <a:p>
            <a:r>
              <a:rPr lang="en-US" dirty="0">
                <a:latin typeface="Handlee" panose="020B0604020202020204" charset="0"/>
              </a:rPr>
              <a:t>What do they find on the hunt?</a:t>
            </a:r>
          </a:p>
          <a:p>
            <a:r>
              <a:rPr lang="en-US" dirty="0">
                <a:latin typeface="Handlee" panose="020B0604020202020204" charset="0"/>
              </a:rPr>
              <a:t>Why are they carrying nets and baskets?</a:t>
            </a:r>
          </a:p>
          <a:p>
            <a:r>
              <a:rPr lang="en-US" dirty="0">
                <a:latin typeface="Handlee" panose="020B0604020202020204" charset="0"/>
              </a:rPr>
              <a:t>Why is the baby bunny in a wheelbarrow?</a:t>
            </a:r>
          </a:p>
          <a:p>
            <a:r>
              <a:rPr lang="en-US" dirty="0">
                <a:latin typeface="Handlee" panose="020B0604020202020204" charset="0"/>
              </a:rPr>
              <a:t>What kind of eggs do they find?</a:t>
            </a:r>
          </a:p>
          <a:p>
            <a:r>
              <a:rPr lang="en-US" dirty="0">
                <a:latin typeface="Handlee" panose="020B0604020202020204" charset="0"/>
              </a:rPr>
              <a:t>Which animals do they see on the way?</a:t>
            </a:r>
          </a:p>
          <a:p>
            <a:r>
              <a:rPr lang="en-US" dirty="0">
                <a:latin typeface="Handlee" panose="020B0604020202020204" charset="0"/>
              </a:rPr>
              <a:t>How many eggs do they find?</a:t>
            </a:r>
          </a:p>
          <a:p>
            <a:r>
              <a:rPr lang="en-US" dirty="0">
                <a:latin typeface="Handlee" panose="020B0604020202020204" charset="0"/>
              </a:rPr>
              <a:t>Can you see any signs of Spring?</a:t>
            </a:r>
          </a:p>
          <a:p>
            <a:r>
              <a:rPr lang="en-US" dirty="0">
                <a:latin typeface="Handlee" panose="020B0604020202020204" charset="0"/>
              </a:rPr>
              <a:t>Who do they run away from?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5CA490-98AA-465E-A3EB-9B746D885B11}"/>
              </a:ext>
            </a:extLst>
          </p:cNvPr>
          <p:cNvSpPr txBox="1"/>
          <p:nvPr/>
        </p:nvSpPr>
        <p:spPr>
          <a:xfrm>
            <a:off x="6088906" y="9729395"/>
            <a:ext cx="3529556" cy="738664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andlee" panose="020B0604020202020204" charset="0"/>
              </a:rPr>
              <a:t>World Book Day:  Thursday 7</a:t>
            </a:r>
            <a:r>
              <a:rPr lang="en-US" b="1" baseline="30000" dirty="0">
                <a:latin typeface="Handlee" panose="020B0604020202020204" charset="0"/>
              </a:rPr>
              <a:t>th</a:t>
            </a:r>
            <a:r>
              <a:rPr lang="en-US" b="1" dirty="0">
                <a:latin typeface="Handlee" panose="020B0604020202020204" charset="0"/>
              </a:rPr>
              <a:t> March</a:t>
            </a:r>
          </a:p>
          <a:p>
            <a:pPr algn="ctr"/>
            <a:r>
              <a:rPr lang="en-US" dirty="0">
                <a:latin typeface="Handlee" panose="020B0604020202020204" charset="0"/>
              </a:rPr>
              <a:t>Dress up as one of your </a:t>
            </a:r>
            <a:r>
              <a:rPr lang="en-US" dirty="0" err="1">
                <a:latin typeface="Handlee" panose="020B0604020202020204" charset="0"/>
              </a:rPr>
              <a:t>favourite</a:t>
            </a:r>
            <a:r>
              <a:rPr lang="en-US" dirty="0">
                <a:latin typeface="Handlee" panose="020B0604020202020204" charset="0"/>
              </a:rPr>
              <a:t> characters and bring in your </a:t>
            </a:r>
            <a:r>
              <a:rPr lang="en-US" dirty="0" err="1">
                <a:latin typeface="Handlee" panose="020B0604020202020204" charset="0"/>
              </a:rPr>
              <a:t>favourite</a:t>
            </a:r>
            <a:r>
              <a:rPr lang="en-US" dirty="0">
                <a:latin typeface="Handlee" panose="020B0604020202020204" charset="0"/>
              </a:rPr>
              <a:t> book</a:t>
            </a:r>
            <a:r>
              <a:rPr lang="en-US" b="1" dirty="0">
                <a:latin typeface="Handlee" panose="020B0604020202020204" charset="0"/>
              </a:rPr>
              <a:t>.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176572D-CF34-4ABF-9CE0-6F4884565563}"/>
              </a:ext>
            </a:extLst>
          </p:cNvPr>
          <p:cNvSpPr txBox="1"/>
          <p:nvPr/>
        </p:nvSpPr>
        <p:spPr>
          <a:xfrm>
            <a:off x="5782582" y="7801388"/>
            <a:ext cx="3211422" cy="1600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Handlee" panose="020B0604020202020204" charset="0"/>
              </a:rPr>
              <a:t>Key Vocabulary linked to the book: </a:t>
            </a:r>
          </a:p>
          <a:p>
            <a:r>
              <a:rPr lang="en-US" dirty="0">
                <a:latin typeface="Handlee" panose="020B0604020202020204" charset="0"/>
              </a:rPr>
              <a:t>Grow, water, dream, plant, jug, tea pot, block of flats, lift, rake, spade, roof, laptop, garden, Spring, new life, plant, </a:t>
            </a:r>
          </a:p>
          <a:p>
            <a:endParaRPr lang="en-US" dirty="0">
              <a:latin typeface="Handlee" panose="020B0604020202020204" charset="0"/>
            </a:endParaRPr>
          </a:p>
          <a:p>
            <a:r>
              <a:rPr lang="en-US" dirty="0">
                <a:latin typeface="Handlee" panose="020B0604020202020204" charset="0"/>
              </a:rPr>
              <a:t>Seed, bean, soil, water, sunlight, roots, stem, petals, flower, leaves, buds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2B82174-DF89-4718-9787-C9E204C870CE}"/>
              </a:ext>
            </a:extLst>
          </p:cNvPr>
          <p:cNvSpPr txBox="1"/>
          <p:nvPr/>
        </p:nvSpPr>
        <p:spPr>
          <a:xfrm>
            <a:off x="5798501" y="4725863"/>
            <a:ext cx="3410873" cy="2893100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Handlee" panose="020B0604020202020204" charset="0"/>
              </a:rPr>
              <a:t>Key questions: </a:t>
            </a:r>
          </a:p>
          <a:p>
            <a:pPr lvl="0"/>
            <a:r>
              <a:rPr lang="en-US" dirty="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What is a garden?</a:t>
            </a:r>
          </a:p>
          <a:p>
            <a:pPr lvl="0"/>
            <a:r>
              <a:rPr lang="en-US" dirty="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Do you have a garden?</a:t>
            </a:r>
          </a:p>
          <a:p>
            <a:pPr lvl="0"/>
            <a:r>
              <a:rPr lang="en-US" dirty="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What plants do you have in your garden?</a:t>
            </a:r>
          </a:p>
          <a:p>
            <a:pPr lvl="0"/>
            <a:r>
              <a:rPr lang="en-US" dirty="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What do we notice in the Spring?</a:t>
            </a:r>
          </a:p>
          <a:p>
            <a:pPr lvl="0"/>
            <a:r>
              <a:rPr lang="en-US" dirty="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What kind of plants might we see during the Spring time? </a:t>
            </a:r>
          </a:p>
          <a:p>
            <a:pPr lvl="0"/>
            <a:r>
              <a:rPr lang="en-US" dirty="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Where do fruit and vegetables grow?</a:t>
            </a:r>
          </a:p>
          <a:p>
            <a:pPr lvl="0"/>
            <a:r>
              <a:rPr lang="en-US" dirty="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What kinds of fruit and vegetable do you like?</a:t>
            </a:r>
          </a:p>
          <a:p>
            <a:pPr lvl="0"/>
            <a:r>
              <a:rPr lang="en-US" dirty="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What would you like to have in your dream garden?</a:t>
            </a:r>
          </a:p>
          <a:p>
            <a:pPr lvl="0"/>
            <a:r>
              <a:rPr lang="en-US" dirty="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How can we plant a bean/seed? </a:t>
            </a:r>
          </a:p>
          <a:p>
            <a:pPr lvl="0"/>
            <a:r>
              <a:rPr lang="en-US" dirty="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What does a seed need to grow?</a:t>
            </a:r>
            <a:endParaRPr lang="en-US" dirty="0">
              <a:latin typeface="Handlee" panose="020B060402020202020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CDC271A-3432-4229-9E66-81556C71E7C4}"/>
              </a:ext>
            </a:extLst>
          </p:cNvPr>
          <p:cNvSpPr txBox="1"/>
          <p:nvPr/>
        </p:nvSpPr>
        <p:spPr>
          <a:xfrm>
            <a:off x="1015226" y="7442478"/>
            <a:ext cx="3654452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Handlee" panose="020B0604020202020204" charset="0"/>
              </a:rPr>
              <a:t>Key vocabulary linked to the book</a:t>
            </a:r>
            <a:r>
              <a:rPr lang="en-US" dirty="0">
                <a:latin typeface="Handlee" panose="020B0604020202020204" charset="0"/>
              </a:rPr>
              <a:t>:</a:t>
            </a:r>
          </a:p>
          <a:p>
            <a:endParaRPr lang="en-GB" dirty="0">
              <a:latin typeface="Handlee" panose="020B0604020202020204" charset="0"/>
            </a:endParaRPr>
          </a:p>
          <a:p>
            <a:r>
              <a:rPr lang="en-US" dirty="0">
                <a:latin typeface="Handlee" panose="020B0604020202020204" charset="0"/>
              </a:rPr>
              <a:t>Monday, Tuesday, Wednesday, Thursday, Friday, Saturday, Sunday, beanstalk, bean, planted, watered, dug, raked, sprayed, hoed, slugs, snails, mowed, giants</a:t>
            </a:r>
          </a:p>
        </p:txBody>
      </p:sp>
      <p:sp>
        <p:nvSpPr>
          <p:cNvPr id="72" name="Arrow: Down 71">
            <a:extLst>
              <a:ext uri="{FF2B5EF4-FFF2-40B4-BE49-F238E27FC236}">
                <a16:creationId xmlns:a16="http://schemas.microsoft.com/office/drawing/2014/main" id="{08889044-6C69-4194-B554-8B9D8CD04854}"/>
              </a:ext>
            </a:extLst>
          </p:cNvPr>
          <p:cNvSpPr/>
          <p:nvPr/>
        </p:nvSpPr>
        <p:spPr>
          <a:xfrm>
            <a:off x="12122704" y="4339061"/>
            <a:ext cx="435978" cy="6672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48DA50-9C7F-E8D3-F431-A526DC54E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2754" y="141880"/>
            <a:ext cx="984769" cy="11205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146ABD-4EC7-1465-4F8B-BA08A3424C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267" y="9043228"/>
            <a:ext cx="868329" cy="682994"/>
          </a:xfrm>
          <a:prstGeom prst="rect">
            <a:avLst/>
          </a:prstGeom>
        </p:spPr>
      </p:pic>
      <p:pic>
        <p:nvPicPr>
          <p:cNvPr id="1028" name="Picture 4" descr="Jasper: Jasper's Beanstalk: Amazon.co.uk: Nick Butterworth, Mick Inkpen:  9780340945117: Books">
            <a:extLst>
              <a:ext uri="{FF2B5EF4-FFF2-40B4-BE49-F238E27FC236}">
                <a16:creationId xmlns:a16="http://schemas.microsoft.com/office/drawing/2014/main" id="{315D0D51-4676-4FB8-AD09-6A6188B21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24" y="1639445"/>
            <a:ext cx="2351571" cy="258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rrol's Garden (Child's Play Library): Amazon.co.uk: Hibbs, Gillian, Hibbs,  Gillian: 9781786280848: Books">
            <a:extLst>
              <a:ext uri="{FF2B5EF4-FFF2-40B4-BE49-F238E27FC236}">
                <a16:creationId xmlns:a16="http://schemas.microsoft.com/office/drawing/2014/main" id="{BFA7E75C-EBC8-499A-B41A-66A3FEF50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42" y="1495586"/>
            <a:ext cx="2406501" cy="26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Arrow: Down 28">
            <a:extLst>
              <a:ext uri="{FF2B5EF4-FFF2-40B4-BE49-F238E27FC236}">
                <a16:creationId xmlns:a16="http://schemas.microsoft.com/office/drawing/2014/main" id="{80144980-9A0A-4CAB-BADD-A7F6B4480DD4}"/>
              </a:ext>
            </a:extLst>
          </p:cNvPr>
          <p:cNvSpPr/>
          <p:nvPr/>
        </p:nvSpPr>
        <p:spPr>
          <a:xfrm>
            <a:off x="7263440" y="4284202"/>
            <a:ext cx="435978" cy="6672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2" name="Picture 8" descr="We're Going on an Egg Hunt: A Lift-the-Flap Adventure (The Bunny  Adventures) : Mumford, Martha, Hughes, Laura: Amazon.co.uk: Books">
            <a:extLst>
              <a:ext uri="{FF2B5EF4-FFF2-40B4-BE49-F238E27FC236}">
                <a16:creationId xmlns:a16="http://schemas.microsoft.com/office/drawing/2014/main" id="{C103380B-87AE-4B86-B7DC-FBC786B5B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176" y="1609173"/>
            <a:ext cx="2623267" cy="261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6A13434-F01D-4776-88D5-B6AD72E4ACC4}"/>
              </a:ext>
            </a:extLst>
          </p:cNvPr>
          <p:cNvSpPr txBox="1"/>
          <p:nvPr/>
        </p:nvSpPr>
        <p:spPr>
          <a:xfrm>
            <a:off x="9994267" y="8078387"/>
            <a:ext cx="3410873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Handlee" panose="020B0604020202020204" charset="0"/>
              </a:rPr>
              <a:t>Key Vocabulary linked to the book: </a:t>
            </a:r>
          </a:p>
          <a:p>
            <a:r>
              <a:rPr lang="en-US" dirty="0">
                <a:latin typeface="Handlee" panose="020B0604020202020204" charset="0"/>
              </a:rPr>
              <a:t>Egg, hunt, Easter, lamb, over, under, around, through, excited, chick, bees, ducks, wolf, wheelbarrow, basket, net</a:t>
            </a:r>
          </a:p>
        </p:txBody>
      </p:sp>
      <p:pic>
        <p:nvPicPr>
          <p:cNvPr id="1026" name="Picture 2" descr="Pink to Orange Non-Fiction Book Bands">
            <a:extLst>
              <a:ext uri="{FF2B5EF4-FFF2-40B4-BE49-F238E27FC236}">
                <a16:creationId xmlns:a16="http://schemas.microsoft.com/office/drawing/2014/main" id="{6302C41C-7B50-8D0A-FAFA-AE47D5FEF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80" y="2450492"/>
            <a:ext cx="1935966" cy="166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When Spring Comes: An Easter And ...">
            <a:extLst>
              <a:ext uri="{FF2B5EF4-FFF2-40B4-BE49-F238E27FC236}">
                <a16:creationId xmlns:a16="http://schemas.microsoft.com/office/drawing/2014/main" id="{64A96CB1-810F-5937-39EC-F75895628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127" y="2152201"/>
            <a:ext cx="1591875" cy="196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EAF134-654B-0926-92A8-C899226FE9A3}"/>
              </a:ext>
            </a:extLst>
          </p:cNvPr>
          <p:cNvSpPr txBox="1"/>
          <p:nvPr/>
        </p:nvSpPr>
        <p:spPr>
          <a:xfrm>
            <a:off x="11424721" y="9164938"/>
            <a:ext cx="2991422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Handlee" panose="020B0604020202020204" charset="0"/>
              </a:rPr>
              <a:t>    Save the date!</a:t>
            </a:r>
          </a:p>
          <a:p>
            <a:endParaRPr lang="en-US" b="1" dirty="0">
              <a:latin typeface="Handlee" panose="020B0604020202020204" charset="0"/>
            </a:endParaRPr>
          </a:p>
          <a:p>
            <a:r>
              <a:rPr lang="en-US" b="1" dirty="0">
                <a:latin typeface="Handlee" panose="020B0604020202020204" charset="0"/>
              </a:rPr>
              <a:t>Nursery Stay &amp; Play</a:t>
            </a:r>
          </a:p>
          <a:p>
            <a:r>
              <a:rPr lang="en-US" b="1" dirty="0">
                <a:latin typeface="Handlee" panose="020B0604020202020204" charset="0"/>
              </a:rPr>
              <a:t>Tuesday 26</a:t>
            </a:r>
            <a:r>
              <a:rPr lang="en-US" b="1" baseline="30000" dirty="0">
                <a:latin typeface="Handlee" panose="020B0604020202020204" charset="0"/>
              </a:rPr>
              <a:t>th</a:t>
            </a:r>
            <a:r>
              <a:rPr lang="en-US" b="1" dirty="0">
                <a:latin typeface="Handlee" panose="020B0604020202020204" charset="0"/>
              </a:rPr>
              <a:t> March</a:t>
            </a:r>
          </a:p>
          <a:p>
            <a:r>
              <a:rPr lang="en-US" b="1" dirty="0">
                <a:latin typeface="Handlee" panose="020B0604020202020204" charset="0"/>
              </a:rPr>
              <a:t>       9.00-10.00</a:t>
            </a:r>
          </a:p>
          <a:p>
            <a:pPr algn="ctr"/>
            <a:endParaRPr lang="en-US" b="1" dirty="0">
              <a:latin typeface="Handlee" panose="020B0604020202020204" charset="0"/>
            </a:endParaRPr>
          </a:p>
        </p:txBody>
      </p:sp>
      <p:pic>
        <p:nvPicPr>
          <p:cNvPr id="11" name="Picture 8" descr="Play Hub ...">
            <a:extLst>
              <a:ext uri="{FF2B5EF4-FFF2-40B4-BE49-F238E27FC236}">
                <a16:creationId xmlns:a16="http://schemas.microsoft.com/office/drawing/2014/main" id="{C0FA5204-8CCE-AD59-BD18-A5F5B5451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9498" y="9364179"/>
            <a:ext cx="986512" cy="98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0000"/>
          </a:srgbClr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/>
        </p:nvSpPr>
        <p:spPr>
          <a:xfrm>
            <a:off x="271541" y="860956"/>
            <a:ext cx="4811628" cy="432423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u="sng" dirty="0">
                <a:latin typeface="Handlee"/>
                <a:ea typeface="Handlee"/>
                <a:cs typeface="Handlee"/>
                <a:sym typeface="Handlee"/>
              </a:rPr>
              <a:t>Personal, Social and Emotional Development: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600" b="1" u="sng" dirty="0">
              <a:latin typeface="Handlee"/>
              <a:ea typeface="Handlee"/>
              <a:cs typeface="Handlee"/>
              <a:sym typeface="Handlee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Continue to follow our class routines and follow our visual timetable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Use our ‘Choose it. Use it. Put it away’ mantra to help us respect our things and to keep our classroom tidy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Continue to line up and sing our lining up song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Begin find solutions to conflicts and ask a grown up for help if necessary. Learn to say, ‘Stop, I don’t like that.’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Begin to follow rules more independently and understand why they are important.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Become more accepting of the need to share and turn take. (Continue using the sand timer with less support from adults)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Use taught strategies and our calm area to help with at self-regulation. Know when to come for an adult for help.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Develop a sense of responsibility. The children will have independent snack and will follow our snack routine carefully </a:t>
            </a:r>
            <a:r>
              <a:rPr lang="en-GB" dirty="0">
                <a:latin typeface="Ink Free" panose="03080402000500000000" pitchFamily="66" charset="0"/>
              </a:rPr>
              <a:t>Children will talk about keeping healthy.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300" dirty="0">
              <a:solidFill>
                <a:schemeClr val="dk1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10155008" y="860956"/>
            <a:ext cx="4718747" cy="603239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u="sng" dirty="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Communication and Language: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solidFill>
                <a:schemeClr val="dk1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Handlee" panose="020B0604020202020204" charset="0"/>
              </a:rPr>
              <a:t>Listen to longer stories and talk about what has happened.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Handlee" panose="020B0604020202020204" charset="0"/>
              </a:rPr>
              <a:t>T</a:t>
            </a:r>
            <a:r>
              <a:rPr lang="en-GB" sz="1400" dirty="0">
                <a:latin typeface="Handlee" panose="020B0604020202020204" charset="0"/>
              </a:rPr>
              <a:t>ake a library book home each week to share and talk about with members of their family.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Handlee" panose="020B0604020202020204" charset="0"/>
              </a:rPr>
              <a:t>S</a:t>
            </a:r>
            <a:r>
              <a:rPr lang="en-GB" sz="1400" dirty="0">
                <a:latin typeface="Handlee" panose="020B0604020202020204" charset="0"/>
              </a:rPr>
              <a:t>it and listen, making relevant comments. Ask questions.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Handlee" panose="020B0604020202020204" charset="0"/>
              </a:rPr>
              <a:t>A</a:t>
            </a:r>
            <a:r>
              <a:rPr lang="en-GB" sz="1400" dirty="0">
                <a:latin typeface="Handlee" panose="020B0604020202020204" charset="0"/>
              </a:rPr>
              <a:t>nswer who, what and why questions.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Handlee" panose="020B0604020202020204" charset="0"/>
              </a:rPr>
              <a:t>K</a:t>
            </a:r>
            <a:r>
              <a:rPr lang="en-GB" sz="1400" dirty="0">
                <a:latin typeface="Handlee" panose="020B0604020202020204" charset="0"/>
              </a:rPr>
              <a:t>eep play going by responding appropriately with relevant questions, comments and answers and encourage</a:t>
            </a:r>
            <a:r>
              <a:rPr lang="en-GB" dirty="0">
                <a:latin typeface="Handlee" panose="020B0604020202020204" charset="0"/>
              </a:rPr>
              <a:t> children to use longer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Handlee" panose="020B0604020202020204" charset="0"/>
              </a:rPr>
              <a:t>Expose children to new language through high quality interactions, books, rhymes and songs.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Handlee" panose="020B0604020202020204" charset="0"/>
              </a:rPr>
              <a:t>Encourage the children </a:t>
            </a:r>
            <a:r>
              <a:rPr lang="en-GB" sz="1400" dirty="0">
                <a:latin typeface="Handlee" panose="020B0604020202020204" charset="0"/>
              </a:rPr>
              <a:t>to turn take in a conversation for more than one turn. Adults will model this continuously through play. </a:t>
            </a:r>
            <a:endParaRPr lang="en-GB" dirty="0">
              <a:latin typeface="Handlee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Handlee" panose="020B0604020202020204" charset="0"/>
              </a:rPr>
              <a:t>Encourage and  model the u</a:t>
            </a:r>
            <a:r>
              <a:rPr lang="en-GB" sz="1400" dirty="0">
                <a:latin typeface="Handlee" panose="020B0604020202020204" charset="0"/>
              </a:rPr>
              <a:t>se of words to make their feelings known instead of making sounds/noises to express themselves. This includes when they disagree over something.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Handlee" panose="020B0604020202020204" charset="0"/>
              </a:rPr>
              <a:t>Children will begin to express their point of view. Adults to ask children’s opinions through high quality interactions.</a:t>
            </a:r>
            <a:endParaRPr lang="en-GB" dirty="0">
              <a:solidFill>
                <a:srgbClr val="FF0000"/>
              </a:solidFill>
              <a:latin typeface="Handlee" panose="020B0604020202020204" charset="0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latin typeface="Handlee" panose="020B0604020202020204" charset="0"/>
                <a:ea typeface="Handlee"/>
                <a:cs typeface="Handlee"/>
                <a:sym typeface="Handlee"/>
              </a:rPr>
              <a:t>Daily Little Wandle sessions. (See Little Wandle Phonics on our class page)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latin typeface="Handlee" panose="020B0604020202020204" charset="0"/>
                <a:ea typeface="Handlee"/>
                <a:cs typeface="Handlee"/>
                <a:sym typeface="Handlee"/>
              </a:rPr>
              <a:t>Talk Boost interventions to support those children who need extra support in developing their communication and language skills. </a:t>
            </a:r>
          </a:p>
        </p:txBody>
      </p:sp>
      <p:sp>
        <p:nvSpPr>
          <p:cNvPr id="79" name="Google Shape;79;p14"/>
          <p:cNvSpPr txBox="1"/>
          <p:nvPr/>
        </p:nvSpPr>
        <p:spPr>
          <a:xfrm>
            <a:off x="5193714" y="876345"/>
            <a:ext cx="4811628" cy="8217604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u="sng" dirty="0">
                <a:latin typeface="Handlee"/>
                <a:ea typeface="Handlee"/>
                <a:cs typeface="Handlee"/>
                <a:sym typeface="Handlee"/>
              </a:rPr>
              <a:t>Physical Development: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600" b="1" u="sng" dirty="0">
              <a:latin typeface="Handlee"/>
              <a:ea typeface="Handlee"/>
              <a:cs typeface="Handlee"/>
              <a:sym typeface="Handlee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Continue to develop self help skills including washing </a:t>
            </a:r>
          </a:p>
          <a:p>
            <a:pPr lvl="0"/>
            <a:r>
              <a:rPr lang="en-US" dirty="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hands, wiping noses and putting on coats and shoes.  There will be a big focus on fastening our own zips.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>
              <a:solidFill>
                <a:schemeClr val="dk1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ndlee"/>
              <a:ea typeface="Handlee"/>
              <a:cs typeface="Handlee"/>
              <a:sym typeface="Handlee"/>
            </a:endParaRPr>
          </a:p>
          <a:p>
            <a:endParaRPr lang="en-GB" kern="1200" dirty="0">
              <a:solidFill>
                <a:srgbClr val="000000"/>
              </a:solidFill>
              <a:effectLst/>
              <a:latin typeface="Handlee" panose="020B060402020202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kern="1200" dirty="0">
              <a:latin typeface="Handlee" panose="020B060402020202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kern="1200" dirty="0">
              <a:solidFill>
                <a:srgbClr val="000000"/>
              </a:solidFill>
              <a:effectLst/>
              <a:latin typeface="Handlee" panose="020B060402020202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kern="1200" dirty="0">
                <a:latin typeface="Handle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Continue following Squiggle whilst you Wiggle to d</a:t>
            </a:r>
            <a:r>
              <a:rPr lang="en-GB" kern="1200" dirty="0">
                <a:solidFill>
                  <a:srgbClr val="000000"/>
                </a:solidFill>
                <a:effectLst/>
                <a:latin typeface="Handle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evelop pre writing skills and to develop gross motor skills. Focus handwriting patterns: </a:t>
            </a:r>
          </a:p>
          <a:p>
            <a:pPr algn="ctr"/>
            <a:r>
              <a:rPr lang="en-GB" b="1" dirty="0">
                <a:solidFill>
                  <a:sysClr val="windowText" lastClr="000000"/>
                </a:solidFill>
                <a:latin typeface="Handlee" panose="020B0604020202020204" charset="0"/>
              </a:rPr>
              <a:t>Move 7 The hook</a:t>
            </a:r>
          </a:p>
          <a:p>
            <a:pPr algn="ctr"/>
            <a:r>
              <a:rPr lang="en-GB" b="1" dirty="0">
                <a:solidFill>
                  <a:sysClr val="windowText" lastClr="000000"/>
                </a:solidFill>
                <a:latin typeface="Handlee" panose="020B0604020202020204" charset="0"/>
              </a:rPr>
              <a:t>Move 8 Laid down 8, the stand it up</a:t>
            </a:r>
          </a:p>
          <a:p>
            <a:pPr algn="ctr"/>
            <a:r>
              <a:rPr lang="en-GB" b="1" dirty="0">
                <a:solidFill>
                  <a:sysClr val="windowText" lastClr="000000"/>
                </a:solidFill>
                <a:latin typeface="Handlee" panose="020B0604020202020204" charset="0"/>
              </a:rPr>
              <a:t>straight</a:t>
            </a:r>
          </a:p>
          <a:p>
            <a:pPr algn="ctr"/>
            <a:r>
              <a:rPr lang="en-GB" b="1" dirty="0">
                <a:solidFill>
                  <a:sysClr val="windowText" lastClr="000000"/>
                </a:solidFill>
                <a:latin typeface="Handlee" panose="020B0604020202020204" charset="0"/>
              </a:rPr>
              <a:t>Move 9 </a:t>
            </a:r>
            <a:r>
              <a:rPr lang="en-GB" b="1">
                <a:solidFill>
                  <a:sysClr val="windowText" lastClr="000000"/>
                </a:solidFill>
                <a:latin typeface="Handlee" panose="020B0604020202020204" charset="0"/>
              </a:rPr>
              <a:t>Straight line</a:t>
            </a:r>
            <a:endParaRPr lang="en-GB" b="1" dirty="0">
              <a:solidFill>
                <a:sysClr val="windowText" lastClr="000000"/>
              </a:solidFill>
              <a:latin typeface="Handlee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rgbClr val="000000"/>
                </a:solidFill>
                <a:effectLst/>
                <a:latin typeface="Handle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Daily Dough Disco: Continue to learn simple but fun exercises to strengthen hand and finger muscles</a:t>
            </a:r>
            <a:endParaRPr lang="en-GB" dirty="0">
              <a:latin typeface="Handlee" panose="020B060402020202020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rgbClr val="000000"/>
                </a:solidFill>
                <a:effectLst/>
                <a:latin typeface="Handle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Finger Gym: Children will do daily activities available throughout the provision to strengthen hand</a:t>
            </a:r>
            <a:r>
              <a:rPr lang="en-GB" dirty="0">
                <a:latin typeface="Handlee" panose="020B0604020202020204" charset="0"/>
                <a:ea typeface="Times New Roman" panose="02020603050405020304" pitchFamily="18" charset="0"/>
              </a:rPr>
              <a:t> and </a:t>
            </a:r>
            <a:r>
              <a:rPr lang="en-GB" kern="1200" dirty="0">
                <a:solidFill>
                  <a:srgbClr val="000000"/>
                </a:solidFill>
                <a:effectLst/>
                <a:latin typeface="Handle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finger muscles. E.g. Using tongs to pick up </a:t>
            </a:r>
            <a:r>
              <a:rPr lang="en-GB" dirty="0">
                <a:latin typeface="Handlee" panose="020B0604020202020204" charset="0"/>
                <a:ea typeface="Times New Roman" panose="02020603050405020304" pitchFamily="18" charset="0"/>
              </a:rPr>
              <a:t> </a:t>
            </a:r>
            <a:r>
              <a:rPr lang="en-GB" kern="1200" dirty="0">
                <a:solidFill>
                  <a:srgbClr val="000000"/>
                </a:solidFill>
                <a:effectLst/>
                <a:latin typeface="Handle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transfer peas</a:t>
            </a:r>
            <a:endParaRPr lang="en-GB" dirty="0">
              <a:latin typeface="Handlee" panose="020B060402020202020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rgbClr val="000000"/>
                </a:solidFill>
                <a:effectLst/>
                <a:latin typeface="Handle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Write in different mediums: Cornflour, paint, shaving foam, mud</a:t>
            </a:r>
            <a:endParaRPr lang="en-GB" dirty="0">
              <a:effectLst/>
              <a:latin typeface="Handlee" panose="020B060402020202020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rgbClr val="000000"/>
                </a:solidFill>
                <a:effectLst/>
                <a:latin typeface="Handle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Continue to practise forming letters fro</a:t>
            </a:r>
            <a:r>
              <a:rPr lang="en-GB" kern="1200" dirty="0">
                <a:latin typeface="Handle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their name</a:t>
            </a:r>
            <a:endParaRPr lang="en-GB" dirty="0">
              <a:latin typeface="Handlee" panose="020B060402020202020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kern="1200" dirty="0">
                <a:latin typeface="Handle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 about k</a:t>
            </a:r>
            <a:r>
              <a:rPr lang="en-GB" kern="1200" dirty="0">
                <a:solidFill>
                  <a:srgbClr val="000000"/>
                </a:solidFill>
                <a:effectLst/>
                <a:latin typeface="Handle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eeping fit and healthy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kern="1200" dirty="0">
                <a:latin typeface="Handle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Play </a:t>
            </a:r>
            <a:r>
              <a:rPr lang="en-GB" kern="1200" dirty="0">
                <a:solidFill>
                  <a:srgbClr val="000000"/>
                </a:solidFill>
                <a:effectLst/>
                <a:latin typeface="Handle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ring games and parachute games. Take part in short yoga sessions, join in with action songs and games to improve co-ordination and control.</a:t>
            </a:r>
            <a:endParaRPr lang="en-GB" dirty="0">
              <a:latin typeface="Handlee" panose="020B060402020202020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rgbClr val="000000"/>
                </a:solidFill>
                <a:effectLst/>
                <a:latin typeface="Handle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Weekly P.E: Focus – Occupational Therapist program to develop core strength.</a:t>
            </a:r>
            <a:endParaRPr lang="en-GB" dirty="0">
              <a:latin typeface="Handlee" panose="020B060402020202020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rgbClr val="000000"/>
                </a:solidFill>
                <a:effectLst/>
                <a:latin typeface="Handle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Scissor skills: Children will practise using scissors to make snips in paper, cut along lines and cut around large and small shapes. </a:t>
            </a:r>
          </a:p>
        </p:txBody>
      </p:sp>
      <p:sp>
        <p:nvSpPr>
          <p:cNvPr id="88" name="Google Shape;88;p14"/>
          <p:cNvSpPr txBox="1"/>
          <p:nvPr/>
        </p:nvSpPr>
        <p:spPr>
          <a:xfrm>
            <a:off x="11559500" y="6698100"/>
            <a:ext cx="32652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Handlee"/>
              <a:ea typeface="Handlee"/>
              <a:cs typeface="Handlee"/>
              <a:sym typeface="Handle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89" name="Google Shape;89;p14"/>
          <p:cNvSpPr txBox="1"/>
          <p:nvPr/>
        </p:nvSpPr>
        <p:spPr>
          <a:xfrm>
            <a:off x="5853473" y="2625104"/>
            <a:ext cx="3770843" cy="830966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Handlee"/>
                <a:ea typeface="Handlee"/>
                <a:cs typeface="Handlee"/>
                <a:sym typeface="Handlee"/>
              </a:rPr>
              <a:t>Please help your child by ensuring they have NO LACES or BUCKLES on their shoes. They must be able to put their shoes on independently.</a:t>
            </a:r>
            <a:endParaRPr dirty="0">
              <a:latin typeface="Handlee"/>
              <a:ea typeface="Handlee"/>
              <a:cs typeface="Handlee"/>
              <a:sym typeface="Handlee"/>
            </a:endParaRPr>
          </a:p>
        </p:txBody>
      </p:sp>
      <p:pic>
        <p:nvPicPr>
          <p:cNvPr id="41" name="Google Shape;90;p14">
            <a:extLst>
              <a:ext uri="{FF2B5EF4-FFF2-40B4-BE49-F238E27FC236}">
                <a16:creationId xmlns:a16="http://schemas.microsoft.com/office/drawing/2014/main" id="{57BBD937-5081-4092-8189-3F8512CE2D0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8841" y="3024305"/>
            <a:ext cx="385475" cy="36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443BB6-DDDD-1539-0EFB-C5BD96C2B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0835" y="1926735"/>
            <a:ext cx="716411" cy="4767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52DC92-E72D-2769-6C6F-9B07EFAFCF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9850" y="2037550"/>
            <a:ext cx="851319" cy="4767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A5A89E-0467-2B0D-785C-3ECD41B214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8957" y="4292477"/>
            <a:ext cx="569559" cy="5695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029242-0A26-2162-C0F5-0D939766B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0835" y="4186426"/>
            <a:ext cx="927222" cy="6602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503409-57A1-97D2-7571-923728379A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595" y="5345906"/>
            <a:ext cx="4798453" cy="47514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982342-01F0-DEB9-72ED-3C4708845E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4598" y="7959700"/>
            <a:ext cx="1371719" cy="18228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0000"/>
          </a:srgbClr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C3FD6FD-01E6-4F5C-BE04-967022C6F72C}"/>
              </a:ext>
            </a:extLst>
          </p:cNvPr>
          <p:cNvSpPr txBox="1"/>
          <p:nvPr/>
        </p:nvSpPr>
        <p:spPr>
          <a:xfrm>
            <a:off x="523785" y="267592"/>
            <a:ext cx="5283263" cy="9741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Handlee" panose="020B0604020202020204" charset="0"/>
              </a:rPr>
              <a:t>Literacy: Reading &amp; Writing:</a:t>
            </a:r>
          </a:p>
          <a:p>
            <a:endParaRPr lang="en-GB" b="1" u="sng" dirty="0">
              <a:latin typeface="Handlee" panose="020B0604020202020204" charset="0"/>
            </a:endParaRPr>
          </a:p>
          <a:p>
            <a:r>
              <a:rPr lang="en-GB" b="1" dirty="0">
                <a:latin typeface="Handlee" panose="020B0604020202020204" charset="0"/>
              </a:rPr>
              <a:t>Little Wandle ‘Foundations for Phonics: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Handlee" panose="020B0604020202020204" charset="0"/>
              </a:rPr>
              <a:t>Tuning into sounds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Handlee" panose="020B0604020202020204" charset="0"/>
              </a:rPr>
              <a:t>Rhyme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Handlee" panose="020B0604020202020204" charset="0"/>
              </a:rPr>
              <a:t>Oral Blending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Handlee" panose="020B0604020202020204" charset="0"/>
              </a:rPr>
              <a:t>Foundations for a Love of Reading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Handlee" panose="020B0604020202020204" charset="0"/>
            </a:endParaRPr>
          </a:p>
          <a:p>
            <a:endParaRPr lang="en-GB" dirty="0">
              <a:latin typeface="Handlee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Handlee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Handlee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Handlee" panose="020B0604020202020204" charset="0"/>
            </a:endParaRPr>
          </a:p>
          <a:p>
            <a:endParaRPr lang="en-GB" sz="1300" dirty="0">
              <a:latin typeface="Handlee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Handlee" panose="020B0604020202020204" charset="0"/>
              </a:rPr>
              <a:t>The children will continue learning to recognise their name.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ndlee" panose="020B0604020202020204" charset="0"/>
                <a:ea typeface="+mn-ea"/>
                <a:cs typeface="+mn-cs"/>
              </a:rPr>
              <a:t>Children will vote for a story each 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ndlee" panose="020B0604020202020204" charset="0"/>
                <a:ea typeface="+mn-ea"/>
                <a:cs typeface="+mn-cs"/>
              </a:rPr>
              <a:t>Children will continue to learn and recite poems from the Poetry Basket.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ndlee" panose="020B0604020202020204" charset="0"/>
                <a:ea typeface="+mn-ea"/>
                <a:cs typeface="+mn-cs"/>
              </a:rPr>
              <a:t>Children will continue to be emersed in stories, rhymes, poems and songs. They will listen to 2 or 3 stories per day and will be able to join in with repeated parts and fill in missing words.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ndlee" panose="020B0604020202020204" charset="0"/>
                <a:ea typeface="+mn-ea"/>
                <a:cs typeface="+mn-cs"/>
              </a:rPr>
              <a:t>Children will begin to make predictions about books, begin to understand the structure of stories, talk about some key events and name some characters.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ndlee" panose="020B0604020202020204" charset="0"/>
                <a:ea typeface="+mn-ea"/>
                <a:cs typeface="+mn-cs"/>
              </a:rPr>
              <a:t>Children will learn that print has meaning through adults pointing out print in the environment, in books, logos and familiar signs.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ndlee" panose="020B0604020202020204" charset="0"/>
                <a:ea typeface="+mn-ea"/>
                <a:cs typeface="+mn-cs"/>
              </a:rPr>
              <a:t>Children will begin to understand that English text is read from top to bottom and left to right.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ndlee" panose="020B0604020202020204" charset="0"/>
                <a:ea typeface="+mn-ea"/>
                <a:cs typeface="+mn-cs"/>
              </a:rPr>
              <a:t>Children will learn about parts of a book and page numbers.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ndlee" panose="020B0604020202020204" charset="0"/>
                <a:ea typeface="+mn-ea"/>
                <a:cs typeface="+mn-cs"/>
              </a:rPr>
              <a:t>Children will give meaning to the marks they make.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ndlee" panose="020B0604020202020204" charset="0"/>
                <a:ea typeface="+mn-ea"/>
                <a:cs typeface="+mn-cs"/>
              </a:rPr>
              <a:t>Children will use marks they can make (letters/pre writing patterns) to create shopping lists, cards, letters, messages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ndlee" panose="020B0604020202020204" charset="0"/>
                <a:ea typeface="+mn-ea"/>
                <a:cs typeface="+mn-cs"/>
              </a:rPr>
              <a:t>Children will write some recognisable letters from their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dlee" panose="020B0604020202020204" charset="0"/>
              <a:ea typeface="+mn-ea"/>
              <a:cs typeface="+mn-cs"/>
            </a:endParaRPr>
          </a:p>
          <a:p>
            <a:r>
              <a:rPr lang="en-GB" sz="1300" b="1" dirty="0">
                <a:latin typeface="Handlee" panose="020B0604020202020204" charset="0"/>
              </a:rPr>
              <a:t>Library</a:t>
            </a:r>
            <a:r>
              <a:rPr lang="en-GB" sz="1300" dirty="0">
                <a:latin typeface="Handlee" panose="020B0604020202020204" charset="0"/>
              </a:rPr>
              <a:t>: </a:t>
            </a:r>
          </a:p>
          <a:p>
            <a:r>
              <a:rPr lang="en-GB" sz="1300" dirty="0">
                <a:latin typeface="Handlee" panose="020B0604020202020204" charset="0"/>
              </a:rPr>
              <a:t>The children will bring a new library book home each week and a reading diary to complete together at home.</a:t>
            </a:r>
            <a:r>
              <a:rPr lang="en-GB" sz="1300" kern="1200" dirty="0">
                <a:solidFill>
                  <a:prstClr val="black"/>
                </a:solidFill>
                <a:latin typeface="Handlee" panose="020B0604020202020204" charset="0"/>
                <a:ea typeface="+mn-ea"/>
                <a:cs typeface="+mn-cs"/>
              </a:rPr>
              <a:t> Each child will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ndlee" panose="020B0604020202020204" charset="0"/>
                <a:ea typeface="+mn-ea"/>
                <a:cs typeface="+mn-cs"/>
              </a:rPr>
              <a:t>have a regular ‘Book Talk’ session with an adult 1:1 to talk about the library book they have read that week.</a:t>
            </a:r>
          </a:p>
          <a:p>
            <a:endParaRPr lang="en-GB" sz="1300" dirty="0">
              <a:latin typeface="Handlee" panose="020B0604020202020204" charset="0"/>
            </a:endParaRPr>
          </a:p>
          <a:p>
            <a:endParaRPr lang="en-GB" sz="1300" b="1" dirty="0">
              <a:latin typeface="Handlee" panose="020B0604020202020204" charset="0"/>
            </a:endParaRPr>
          </a:p>
          <a:p>
            <a:r>
              <a:rPr lang="en-GB" sz="1300" b="1" dirty="0">
                <a:latin typeface="Handlee" panose="020B0604020202020204" charset="0"/>
              </a:rPr>
              <a:t>The Everywhere Bear:</a:t>
            </a:r>
          </a:p>
          <a:p>
            <a:r>
              <a:rPr lang="en-GB" sz="1300" dirty="0">
                <a:latin typeface="Handlee" panose="020B0604020202020204" charset="0"/>
              </a:rPr>
              <a:t>The children will each have a turn at bringing home our class bear and story. This will be in place of a library book. You can send in your ‘Adventures of The Everywhere Bear’ via class Dojo.</a:t>
            </a:r>
            <a:endParaRPr lang="en-GB" dirty="0">
              <a:latin typeface="Handlee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Handlee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Handlee" panose="020B0604020202020204" charset="0"/>
            </a:endParaRPr>
          </a:p>
          <a:p>
            <a:endParaRPr lang="en-GB" dirty="0">
              <a:latin typeface="Handlee" panose="020B0604020202020204" charset="0"/>
            </a:endParaRPr>
          </a:p>
          <a:p>
            <a:endParaRPr lang="en-GB" dirty="0">
              <a:latin typeface="Handlee" panose="020B0604020202020204" charset="0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6385414" y="5790159"/>
            <a:ext cx="7640389" cy="4093398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u="sng" dirty="0">
                <a:latin typeface="Handlee"/>
                <a:ea typeface="Handlee"/>
                <a:cs typeface="Handlee"/>
                <a:sym typeface="Handlee"/>
              </a:rPr>
              <a:t>Expressive Arts and Design: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Handlee" panose="020B0604020202020204" charset="0"/>
              </a:rPr>
              <a:t>Learn to mix colours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Handlee" panose="020B0604020202020204" charset="0"/>
              </a:rPr>
              <a:t>Do observational drawings and paintings with a focus on flowers using Van Gogh as inspiration.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Handlee" panose="020B0604020202020204" charset="0"/>
              </a:rPr>
              <a:t>Use watercolours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Handlee" panose="020B0604020202020204" charset="0"/>
              </a:rPr>
              <a:t>Make transient art and look at the work of Andy Goldsworthy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Handlee" panose="020B0604020202020204" charset="0"/>
              </a:rPr>
              <a:t>Create Easter nests, baskets and cards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Handlee" panose="020B0604020202020204" charset="0"/>
              </a:rPr>
              <a:t>Design and create their own models using junk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Handlee" panose="020B0604020202020204" charset="0"/>
              </a:rPr>
              <a:t>Use a range of joining materials appropriately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Handlee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Handlee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Handlee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Handlee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Handlee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Handlee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Handlee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Handlee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Handlee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Handlee" panose="020B0604020202020204" charset="0"/>
            </a:endParaRPr>
          </a:p>
        </p:txBody>
      </p:sp>
      <p:sp>
        <p:nvSpPr>
          <p:cNvPr id="88" name="Google Shape;88;p14"/>
          <p:cNvSpPr txBox="1"/>
          <p:nvPr/>
        </p:nvSpPr>
        <p:spPr>
          <a:xfrm>
            <a:off x="11559500" y="6698100"/>
            <a:ext cx="32652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Handlee"/>
              <a:ea typeface="Handlee"/>
              <a:cs typeface="Handlee"/>
              <a:sym typeface="Handle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8D5438-E095-4A95-AD91-9CAE2B9733EB}"/>
              </a:ext>
            </a:extLst>
          </p:cNvPr>
          <p:cNvSpPr txBox="1"/>
          <p:nvPr/>
        </p:nvSpPr>
        <p:spPr>
          <a:xfrm>
            <a:off x="953355" y="9156639"/>
            <a:ext cx="4363049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Handlee" panose="020B0604020202020204" charset="0"/>
              </a:rPr>
              <a:t>Let your child have plenty of opportunities to get creative at home with chalks, paints, pens and collage. This will </a:t>
            </a:r>
          </a:p>
          <a:p>
            <a:r>
              <a:rPr lang="en-GB" dirty="0">
                <a:latin typeface="Handlee" panose="020B0604020202020204" charset="0"/>
              </a:rPr>
              <a:t>help their fine motor skills.</a:t>
            </a:r>
          </a:p>
        </p:txBody>
      </p:sp>
      <p:pic>
        <p:nvPicPr>
          <p:cNvPr id="54" name="Google Shape;90;p14">
            <a:extLst>
              <a:ext uri="{FF2B5EF4-FFF2-40B4-BE49-F238E27FC236}">
                <a16:creationId xmlns:a16="http://schemas.microsoft.com/office/drawing/2014/main" id="{5BE2844A-B7F7-4B70-9299-E5B50C2BD63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8868" y="9471104"/>
            <a:ext cx="385475" cy="36492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C864EB7E-E720-416A-941A-0C8447F1750E}"/>
              </a:ext>
            </a:extLst>
          </p:cNvPr>
          <p:cNvSpPr txBox="1"/>
          <p:nvPr/>
        </p:nvSpPr>
        <p:spPr>
          <a:xfrm>
            <a:off x="6925325" y="428973"/>
            <a:ext cx="6560566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Handlee" panose="020B0604020202020204" charset="0"/>
              </a:rPr>
              <a:t>Understanding the world:</a:t>
            </a:r>
          </a:p>
          <a:p>
            <a:endParaRPr lang="en-GB" b="1" u="sng" dirty="0">
              <a:latin typeface="Handlee" panose="020B0604020202020204" charset="0"/>
            </a:endParaRPr>
          </a:p>
          <a:p>
            <a:r>
              <a:rPr lang="en-GB" dirty="0">
                <a:latin typeface="Handlee" panose="020B0604020202020204" charset="0"/>
              </a:rPr>
              <a:t>  </a:t>
            </a:r>
            <a:endParaRPr lang="en-GB" sz="1800" b="1" dirty="0">
              <a:latin typeface="Handlee" panose="020B0604020202020204" charset="0"/>
            </a:endParaRPr>
          </a:p>
          <a:p>
            <a:r>
              <a:rPr lang="en-GB" sz="1800" b="1" dirty="0">
                <a:latin typeface="Handlee" panose="020B0604020202020204" charset="0"/>
              </a:rPr>
              <a:t>                  Signs of Spring</a:t>
            </a:r>
          </a:p>
          <a:p>
            <a:endParaRPr lang="en-GB" sz="1800" b="1" u="sng" dirty="0">
              <a:latin typeface="Handlee" panose="020B0604020202020204" charset="0"/>
            </a:endParaRPr>
          </a:p>
          <a:p>
            <a:r>
              <a:rPr lang="en-GB" sz="1800" b="1" dirty="0">
                <a:latin typeface="Handlee" panose="020B0604020202020204" charset="0"/>
              </a:rPr>
              <a:t>                       New life</a:t>
            </a:r>
          </a:p>
          <a:p>
            <a:endParaRPr lang="en-GB" b="1" u="sng" dirty="0">
              <a:latin typeface="Handlee" panose="020B0604020202020204" charset="0"/>
            </a:endParaRPr>
          </a:p>
          <a:p>
            <a:endParaRPr lang="en-GB" dirty="0">
              <a:latin typeface="Handlee" panose="020B0604020202020204" charset="0"/>
            </a:endParaRPr>
          </a:p>
          <a:p>
            <a:endParaRPr lang="en-GB" dirty="0">
              <a:latin typeface="Handlee" panose="020B0604020202020204" charset="0"/>
            </a:endParaRPr>
          </a:p>
          <a:p>
            <a:endParaRPr lang="en-GB" dirty="0">
              <a:latin typeface="Handlee" panose="020B0604020202020204" charset="0"/>
            </a:endParaRPr>
          </a:p>
          <a:p>
            <a:r>
              <a:rPr lang="en-GB" dirty="0">
                <a:latin typeface="Handlee" panose="020B0604020202020204" charset="0"/>
              </a:rPr>
              <a:t>                                                               </a:t>
            </a:r>
            <a:r>
              <a:rPr lang="en-GB" sz="1800" b="1" dirty="0">
                <a:latin typeface="Handlee" panose="020B0604020202020204" charset="0"/>
              </a:rPr>
              <a:t>Easter</a:t>
            </a:r>
          </a:p>
          <a:p>
            <a:r>
              <a:rPr lang="en-GB" sz="1800" b="1" dirty="0">
                <a:latin typeface="Handlee" panose="020B0604020202020204" charset="0"/>
              </a:rPr>
              <a:t>                                                 </a:t>
            </a:r>
          </a:p>
          <a:p>
            <a:r>
              <a:rPr lang="en-GB" sz="1800" b="1" dirty="0">
                <a:latin typeface="Handlee" panose="020B0604020202020204" charset="0"/>
              </a:rPr>
              <a:t>               Easter</a:t>
            </a:r>
          </a:p>
          <a:p>
            <a:r>
              <a:rPr lang="en-GB" sz="1800" b="1" dirty="0">
                <a:latin typeface="Handlee" panose="020B0604020202020204" charset="0"/>
              </a:rPr>
              <a:t>                                                     </a:t>
            </a:r>
          </a:p>
          <a:p>
            <a:endParaRPr lang="en-GB" sz="1800" b="1" dirty="0">
              <a:latin typeface="Handlee" panose="020B0604020202020204" charset="0"/>
            </a:endParaRPr>
          </a:p>
          <a:p>
            <a:r>
              <a:rPr lang="en-GB" sz="1800" b="1" dirty="0">
                <a:latin typeface="Handlee" panose="020B0604020202020204" charset="0"/>
              </a:rPr>
              <a:t>                                                                                                                </a:t>
            </a:r>
          </a:p>
          <a:p>
            <a:r>
              <a:rPr lang="en-GB" sz="1800" b="1" dirty="0">
                <a:latin typeface="Handlee" panose="020B0604020202020204" charset="0"/>
              </a:rPr>
              <a:t>          Growing                                                               Gardening</a:t>
            </a:r>
          </a:p>
          <a:p>
            <a:endParaRPr lang="en-GB" sz="1800" b="1" dirty="0">
              <a:latin typeface="Handlee" panose="020B0604020202020204" charset="0"/>
            </a:endParaRPr>
          </a:p>
          <a:p>
            <a:endParaRPr lang="en-GB" dirty="0">
              <a:latin typeface="Handlee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Handlee" panose="020B0604020202020204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4EE20FB4-8210-4C82-BB2C-4D244930D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473" y="7680185"/>
            <a:ext cx="855268" cy="6551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51662F-28A0-6793-D1EE-A3EBABFE6E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0741" y="549874"/>
            <a:ext cx="1240480" cy="1240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9CF617-7494-A2F5-D262-94F52DCF0B1F}"/>
              </a:ext>
            </a:extLst>
          </p:cNvPr>
          <p:cNvSpPr txBox="1"/>
          <p:nvPr/>
        </p:nvSpPr>
        <p:spPr>
          <a:xfrm>
            <a:off x="669463" y="2028312"/>
            <a:ext cx="4991905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Handlee" panose="020B0604020202020204" charset="0"/>
              </a:rPr>
              <a:t>See our class page for further information on Little Wandle and how you can support your child at home</a:t>
            </a:r>
          </a:p>
          <a:p>
            <a:pPr algn="ctr"/>
            <a:endParaRPr lang="en-GB" dirty="0">
              <a:latin typeface="Handlee" panose="020B0604020202020204" charset="0"/>
            </a:endParaRPr>
          </a:p>
        </p:txBody>
      </p:sp>
      <p:pic>
        <p:nvPicPr>
          <p:cNvPr id="9" name="Google Shape;90;p14">
            <a:extLst>
              <a:ext uri="{FF2B5EF4-FFF2-40B4-BE49-F238E27FC236}">
                <a16:creationId xmlns:a16="http://schemas.microsoft.com/office/drawing/2014/main" id="{0454161B-B63E-BE66-A8E9-57EFFC9A4A9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0929" y="2382509"/>
            <a:ext cx="385475" cy="36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8F1DAE-FE76-1EE8-58A5-BAB5A7C2B6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4428" y="2166589"/>
            <a:ext cx="1165839" cy="16619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2EE6E5-F2D8-D29D-E88D-2E9C9198B4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5608" y="626756"/>
            <a:ext cx="1886488" cy="10564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AD1B3E-8AFD-48BE-FA83-EAA66B9C5F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63700" y="4106647"/>
            <a:ext cx="1937306" cy="10812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3C2824-AE6F-708B-3364-1E2055BA04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74071" y="2373974"/>
            <a:ext cx="1719103" cy="11439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67B5724-0698-6507-FAD1-4686C44E2A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16089" y="6698100"/>
            <a:ext cx="1043263" cy="1367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1C84AD-80B0-4492-8FD1-B2A5C185E8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54558" y="7514098"/>
            <a:ext cx="1089076" cy="164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5105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1518</Words>
  <Application>Microsoft Office PowerPoint</Application>
  <PresentationFormat>Custom</PresentationFormat>
  <Paragraphs>171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Ink Free</vt:lpstr>
      <vt:lpstr>Times New Roman</vt:lpstr>
      <vt:lpstr>Handlee</vt:lpstr>
      <vt:lpstr>Arial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Holden</dc:creator>
  <cp:lastModifiedBy>Kelly McBride</cp:lastModifiedBy>
  <cp:revision>104</cp:revision>
  <cp:lastPrinted>2023-02-01T11:05:20Z</cp:lastPrinted>
  <dcterms:modified xsi:type="dcterms:W3CDTF">2024-02-26T15:54:54Z</dcterms:modified>
</cp:coreProperties>
</file>