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1"/>
  </p:notesMasterIdLst>
  <p:sldIdLst>
    <p:sldId id="256" r:id="rId9"/>
    <p:sldId id="448" r:id="rId10"/>
    <p:sldId id="421" r:id="rId11"/>
    <p:sldId id="462" r:id="rId12"/>
    <p:sldId id="419" r:id="rId13"/>
    <p:sldId id="467" r:id="rId14"/>
    <p:sldId id="463" r:id="rId15"/>
    <p:sldId id="468" r:id="rId16"/>
    <p:sldId id="466" r:id="rId17"/>
    <p:sldId id="341" r:id="rId18"/>
    <p:sldId id="459" r:id="rId19"/>
    <p:sldId id="465" r:id="rId20"/>
    <p:sldId id="434" r:id="rId21"/>
    <p:sldId id="413" r:id="rId22"/>
    <p:sldId id="442" r:id="rId23"/>
    <p:sldId id="460" r:id="rId24"/>
    <p:sldId id="440" r:id="rId25"/>
    <p:sldId id="461" r:id="rId26"/>
    <p:sldId id="432" r:id="rId27"/>
    <p:sldId id="469" r:id="rId28"/>
    <p:sldId id="422" r:id="rId29"/>
    <p:sldId id="310" r:id="rId30"/>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211015-7428-9A7E-6547-F503F3CA2B28}" name="Tracy Kewley" initials="TK" userId="f5d03b189553eb9e" providerId="Windows Live"/>
  <p188:author id="{C954B860-CEE6-0E18-DD51-A12D3E9B206F}" name="Charlotte Raby" initials="CR" userId="S::craby@wandlelearningpartnership.org.uk::20cc37f3-5b0f-4c5a-a0b7-8f276c615243" providerId="AD"/>
  <p188:author id="{1B6DAC89-B644-61D7-5560-811713186174}" name="Sarah Paxton" initials="SP" userId="S::spaxton@wandlelearningpartnership.org.uk::2df68680-0ec5-4347-a5b4-6b217d65efa5"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469FA-0AFD-4256-B6EB-C195335B233E}" v="7" dt="2023-08-15T15:56:05.246"/>
    <p1510:client id="{A5743599-1A26-0E8C-8D13-5258BF0127A0}" v="1" dt="2023-10-18T14:52:26.464"/>
    <p1510:client id="{F6901CF2-8313-C6FF-64F9-BE3ADEE05900}" v="63" dt="2023-10-18T13:11:56.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1"/>
    <p:restoredTop sz="70938"/>
  </p:normalViewPr>
  <p:slideViewPr>
    <p:cSldViewPr snapToGrid="0">
      <p:cViewPr varScale="1">
        <p:scale>
          <a:sx n="43" d="100"/>
          <a:sy n="43" d="100"/>
        </p:scale>
        <p:origin x="520" y="40"/>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endParaRPr lang="en-US" dirty="0"/>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handout </a:t>
            </a:r>
            <a:r>
              <a:rPr lang="en-US" b="0" dirty="0">
                <a:latin typeface="Calibri"/>
                <a:ea typeface="Calibri"/>
                <a:cs typeface="Calibri"/>
              </a:rPr>
              <a:t>‘</a:t>
            </a:r>
            <a:r>
              <a:rPr lang="en-GB" b="0" dirty="0">
                <a:effectLst/>
                <a:latin typeface="Helvetica" pitchFamily="2" charset="0"/>
              </a:rPr>
              <a:t>Your child’s reading journey – Reception Spring term’</a:t>
            </a:r>
          </a:p>
          <a:p>
            <a:pPr marL="171450" indent="-171450">
              <a:buFont typeface="Arial"/>
              <a:buChar char="•"/>
            </a:pPr>
            <a:r>
              <a:rPr lang="en-US" dirty="0">
                <a:latin typeface="Calibri"/>
                <a:ea typeface="Calibri"/>
                <a:cs typeface="Calibri"/>
              </a:rPr>
              <a:t>the Phase 2 and 3 grapheme mat</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3 tricky words: Reception Spring term – Information for parents and </a:t>
            </a:r>
            <a:r>
              <a:rPr lang="en-US" b="0" i="0" dirty="0" err="1">
                <a:latin typeface="Calibri"/>
                <a:cs typeface="Calibri"/>
              </a:rPr>
              <a:t>carers’</a:t>
            </a:r>
            <a:r>
              <a:rPr lang="en-US" b="0" i="0" dirty="0">
                <a:latin typeface="Calibri"/>
                <a:cs typeface="Calibri"/>
              </a:rPr>
              <a:t> – or parents can access this in the ‘For parents’ area of the Little Wandle website.</a:t>
            </a: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en-US" i="0">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a:latin typeface="Calibri"/>
                <a:cs typeface="Calibri"/>
              </a:rPr>
              <a:t>You </a:t>
            </a:r>
            <a:r>
              <a:rPr lang="en-US" i="0" dirty="0">
                <a:latin typeface="Calibri"/>
                <a:cs typeface="Calibri"/>
              </a:rPr>
              <a:t>will need a flipchart and access to the Little Wandle and Collins websites.</a:t>
            </a:r>
            <a:endParaRPr lang="en-US" i="0" dirty="0"/>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may also wish to have a copy of the Little Wandle Glossary to hand (in Getting started/Teaching).</a:t>
            </a:r>
          </a:p>
          <a:p>
            <a:pPr marL="171450" indent="-171450">
              <a:buFont typeface="Arial"/>
              <a:buChar char="•"/>
            </a:pPr>
            <a:endParaRPr lang="en-US" dirty="0">
              <a:latin typeface="Calibri"/>
              <a:ea typeface="Calibri"/>
              <a:cs typeface="Calibri"/>
            </a:endParaRPr>
          </a:p>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GB" b="1" dirty="0">
                <a:latin typeface="Calibri"/>
                <a:cs typeface="Calibri"/>
              </a:rPr>
              <a:t>Slide purpose:</a:t>
            </a:r>
          </a:p>
          <a:p>
            <a:pPr marL="171450" indent="-171450">
              <a:buFont typeface="Arial"/>
              <a:buChar char="•"/>
            </a:pPr>
            <a:r>
              <a:rPr lang="en-GB" baseline="0" dirty="0">
                <a:latin typeface="Calibri"/>
                <a:cs typeface="Calibri"/>
              </a:rPr>
              <a:t>To look at the Little Wandle progression beyond Phase 3</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latin typeface="Calibri"/>
                <a:ea typeface="Calibri"/>
                <a:cs typeface="Calibri"/>
              </a:rPr>
              <a:t>After Easter</a:t>
            </a:r>
            <a:r>
              <a:rPr lang="en-US" i="1" baseline="0" dirty="0">
                <a:latin typeface="Calibri"/>
                <a:ea typeface="Calibri"/>
                <a:cs typeface="Calibri"/>
              </a:rPr>
              <a:t> the children will begin Phase 4, where they will learn to read words containing adjacent consonants (words with two or more consonants next to each other).</a:t>
            </a:r>
          </a:p>
          <a:p>
            <a:pPr marL="171450" indent="-171450">
              <a:buFont typeface="Arial"/>
              <a:buChar char="•"/>
            </a:pPr>
            <a:r>
              <a:rPr lang="en-US" i="1" baseline="0" dirty="0">
                <a:latin typeface="Calibri"/>
                <a:ea typeface="Calibri"/>
                <a:cs typeface="Calibri"/>
              </a:rPr>
              <a:t>These include two</a:t>
            </a:r>
            <a:r>
              <a:rPr lang="en-US" i="1" dirty="0"/>
              <a:t> adjacent consonants e.g. drip, jump, or three adjacent consonants e.g. strap, strong. </a:t>
            </a:r>
          </a:p>
          <a:p>
            <a:pPr marL="171450" indent="-171450">
              <a:buFont typeface="Arial"/>
              <a:buChar char="•"/>
            </a:pPr>
            <a:r>
              <a:rPr lang="en-US" i="1" dirty="0"/>
              <a:t>Children continue to have a review of the week on Fridays to secure the new learning earlier in the week.</a:t>
            </a:r>
            <a:endParaRPr lang="en-US" i="0" dirty="0"/>
          </a:p>
          <a:p>
            <a:pPr marL="171450" indent="-171450">
              <a:buFont typeface="Arial"/>
              <a:buChar char="•"/>
            </a:pPr>
            <a:r>
              <a:rPr lang="en-US" i="1" dirty="0"/>
              <a:t>Tricky words are taught alongside this.</a:t>
            </a:r>
            <a:endParaRPr lang="en-US" dirty="0"/>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spelling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Increasingly challenging words to</a:t>
            </a:r>
            <a:r>
              <a:rPr lang="en-US" i="1" baseline="0" dirty="0"/>
              <a:t> spell are introduced e.g. longer words, compound words (carpark), plurals. </a:t>
            </a:r>
          </a:p>
          <a:p>
            <a:pPr marL="171450" indent="-171450">
              <a:buFont typeface="Arial"/>
              <a:buChar char="•"/>
            </a:pPr>
            <a:r>
              <a:rPr lang="en-US" i="1" baseline="0" dirty="0"/>
              <a:t>This all matches the Little Wandle sequence of learning.</a:t>
            </a:r>
            <a:endParaRPr lang="en-GB" i="1" dirty="0"/>
          </a:p>
        </p:txBody>
      </p:sp>
    </p:spTree>
    <p:extLst>
      <p:ext uri="{BB962C8B-B14F-4D97-AF65-F5344CB8AC3E}">
        <p14:creationId xmlns:p14="http://schemas.microsoft.com/office/powerpoint/2010/main" val="100519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recap</a:t>
            </a:r>
            <a:r>
              <a:rPr lang="en-GB" baseline="0" dirty="0">
                <a:latin typeface="Calibri"/>
                <a:cs typeface="Calibri"/>
              </a:rPr>
              <a:t> </a:t>
            </a:r>
            <a:r>
              <a:rPr lang="en-GB" dirty="0">
                <a:latin typeface="Calibri"/>
                <a:cs typeface="Calibri"/>
              </a:rPr>
              <a:t>spelling methodology</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Model the process above on a flipchart for the parents to see</a:t>
            </a:r>
            <a:r>
              <a:rPr lang="en-US" i="0" baseline="0" dirty="0"/>
              <a:t>. </a:t>
            </a:r>
          </a:p>
          <a:p>
            <a:pPr marL="171450" indent="-171450">
              <a:buFont typeface="Arial"/>
              <a:buChar char="•"/>
            </a:pPr>
            <a:r>
              <a:rPr lang="en-US" i="0" baseline="0" dirty="0"/>
              <a:t>Show process with a Phase 3 word, e.g. boot, tail, teeth.</a:t>
            </a:r>
            <a:endParaRPr lang="en-US" i="0" dirty="0"/>
          </a:p>
          <a:p>
            <a:endParaRPr lang="en-US" i="1" dirty="0"/>
          </a:p>
        </p:txBody>
      </p:sp>
    </p:spTree>
    <p:extLst>
      <p:ext uri="{BB962C8B-B14F-4D97-AF65-F5344CB8AC3E}">
        <p14:creationId xmlns:p14="http://schemas.microsoft.com/office/powerpoint/2010/main" val="402287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 decodable books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The children read the same book three times in a week. </a:t>
            </a:r>
          </a:p>
          <a:p>
            <a:pPr marL="171450" indent="-171450">
              <a:buFont typeface="Arial"/>
              <a:buChar char="•"/>
            </a:pPr>
            <a:r>
              <a:rPr lang="en-US" i="1" dirty="0"/>
              <a:t>The first time we work on decoding (sounding out) the words, the second time we work on prosody which is reading with expression – making the book sound more interesting with our story-teller voice or our David Attenborough voice – and the third time we look at comprehension. </a:t>
            </a:r>
          </a:p>
          <a:p>
            <a:pPr marL="171450" indent="-171450">
              <a:buFont typeface="Arial"/>
              <a:buChar char="•"/>
            </a:pPr>
            <a:r>
              <a:rPr lang="en-US" i="1" dirty="0"/>
              <a:t>We read the books three times at school because we want to develop the fluency. </a:t>
            </a:r>
          </a:p>
          <a:p>
            <a:pPr marL="171450" indent="-171450">
              <a:buFont typeface="Arial"/>
              <a:buChar char="•"/>
            </a:pPr>
            <a:r>
              <a:rPr lang="en-US" i="1" dirty="0"/>
              <a:t>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latin typeface="Calibri"/>
                <a:ea typeface="Calibri"/>
                <a:cs typeface="Calibri"/>
              </a:rPr>
              <a:t>Whilst your child is learning Phase 3 GPCs they will be reading a Phase 2 book – as these books are at their level of security.  </a:t>
            </a:r>
          </a:p>
          <a:p>
            <a:pPr marL="171450" indent="-171450">
              <a:buFont typeface="Arial"/>
              <a:buChar char="•"/>
            </a:pPr>
            <a:r>
              <a:rPr lang="en-US" i="1" dirty="0">
                <a:latin typeface="Calibri"/>
                <a:ea typeface="Calibri"/>
                <a:cs typeface="Calibri"/>
              </a:rPr>
              <a:t>Once</a:t>
            </a:r>
            <a:r>
              <a:rPr lang="en-US" i="1" baseline="0" dirty="0">
                <a:latin typeface="Calibri"/>
                <a:ea typeface="Calibri"/>
                <a:cs typeface="Calibri"/>
              </a:rPr>
              <a:t> </a:t>
            </a:r>
            <a:r>
              <a:rPr lang="en-US" i="1" dirty="0">
                <a:latin typeface="Calibri"/>
                <a:ea typeface="Calibri"/>
                <a:cs typeface="Calibri"/>
              </a:rPr>
              <a:t>they have secured the Phase 3 GPCs and read them in words confidently, they will read</a:t>
            </a:r>
            <a:r>
              <a:rPr lang="en-US" i="1" baseline="0" dirty="0">
                <a:latin typeface="Calibri"/>
                <a:ea typeface="Calibri"/>
                <a:cs typeface="Calibri"/>
              </a:rPr>
              <a:t> a </a:t>
            </a:r>
            <a:r>
              <a:rPr lang="en-US" i="1" dirty="0">
                <a:latin typeface="Calibri"/>
                <a:ea typeface="Calibri"/>
                <a:cs typeface="Calibri"/>
              </a:rPr>
              <a:t>Phase</a:t>
            </a:r>
            <a:r>
              <a:rPr lang="en-US" i="1" baseline="0" dirty="0">
                <a:latin typeface="Calibri"/>
                <a:ea typeface="Calibri"/>
                <a:cs typeface="Calibri"/>
              </a:rPr>
              <a:t> 3 book</a:t>
            </a:r>
            <a:r>
              <a:rPr lang="en-US" i="1" dirty="0">
                <a:latin typeface="Calibri"/>
                <a:ea typeface="Calibri"/>
                <a:cs typeface="Calibri"/>
              </a:rPr>
              <a:t>.</a:t>
            </a:r>
          </a:p>
          <a:p>
            <a:pPr marL="171450" indent="-171450">
              <a:buFont typeface="Arial"/>
              <a:buChar char="•"/>
            </a:pPr>
            <a:r>
              <a:rPr lang="en-US" i="1" dirty="0">
                <a:latin typeface="Calibri"/>
                <a:ea typeface="Calibri"/>
                <a:cs typeface="Calibri"/>
              </a:rPr>
              <a:t>In these books </a:t>
            </a:r>
            <a:r>
              <a:rPr lang="en-US" i="1" baseline="0" dirty="0">
                <a:latin typeface="Calibri"/>
                <a:ea typeface="Calibri"/>
                <a:cs typeface="Calibri"/>
              </a:rPr>
              <a:t>we encourage them to ‘blend in their heads’. This is a strategy that helps children to become fluent readers. </a:t>
            </a:r>
          </a:p>
          <a:p>
            <a:pPr marL="171450" indent="-171450">
              <a:buFont typeface="Arial"/>
              <a:buChar char="•"/>
            </a:pPr>
            <a:r>
              <a:rPr lang="en-US" i="1" baseline="0" dirty="0">
                <a:latin typeface="Calibri"/>
                <a:ea typeface="Calibri"/>
                <a:cs typeface="Calibri"/>
              </a:rPr>
              <a:t>Blending in your head means children say the sounds quietly in their heads and then read the whole word out loud. Eventually, this will become automatic and children can read words that they know fluently.</a:t>
            </a:r>
          </a:p>
          <a:p>
            <a:pPr marL="171450" indent="-171450">
              <a:buFont typeface="Arial"/>
              <a:buChar char="•"/>
            </a:pPr>
            <a:r>
              <a:rPr lang="en-US" i="1" baseline="0" dirty="0"/>
              <a:t>We will always communicate with you if we feel that your child is not blending accurately enough yet and needs additional support.</a:t>
            </a:r>
            <a:endParaRPr lang="en-US" i="1" dirty="0"/>
          </a:p>
          <a:p>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the values of</a:t>
            </a:r>
            <a:r>
              <a:rPr lang="en-GB" baseline="0" dirty="0">
                <a:latin typeface="Calibri"/>
                <a:cs typeface="Calibri"/>
              </a:rPr>
              <a:t> </a:t>
            </a:r>
            <a:r>
              <a:rPr lang="en-GB" dirty="0">
                <a:latin typeface="Calibri"/>
                <a:cs typeface="Calibri"/>
              </a:rPr>
              <a:t>reading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Celebrate child’s success at school.</a:t>
            </a:r>
          </a:p>
          <a:p>
            <a:pPr marL="171450" indent="-171450">
              <a:buFont typeface="Arial"/>
              <a:buChar char="•"/>
            </a:pPr>
            <a:r>
              <a:rPr lang="en-GB" i="1" dirty="0">
                <a:latin typeface="Calibri"/>
                <a:ea typeface="Calibri"/>
                <a:cs typeface="Calibri"/>
              </a:rPr>
              <a:t>Make time for reading at home!  </a:t>
            </a: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ea typeface="Calibri"/>
                <a:cs typeface="Calibri"/>
              </a:rPr>
              <a:t>The Everybody read! part of the Little </a:t>
            </a:r>
            <a:r>
              <a:rPr lang="en-GB" i="1" dirty="0" err="1">
                <a:latin typeface="Calibri"/>
                <a:ea typeface="Calibri"/>
                <a:cs typeface="Calibri"/>
              </a:rPr>
              <a:t>Wandle</a:t>
            </a:r>
            <a:r>
              <a:rPr lang="en-GB" i="1" dirty="0">
                <a:latin typeface="Calibri"/>
                <a:ea typeface="Calibri"/>
                <a:cs typeface="Calibri"/>
              </a:rPr>
              <a:t> website has lots of book recommendations. Anyone can access it and find lots of lovely book recommendations for their children. Click on link to show Everybody read! section of website.</a:t>
            </a:r>
          </a:p>
          <a:p>
            <a:pPr marL="171450" indent="-171450">
              <a:buFont typeface="Arial"/>
              <a:buChar char="•"/>
            </a:pPr>
            <a:r>
              <a:rPr lang="en-GB" i="1" dirty="0">
                <a:latin typeface="Calibri"/>
                <a:ea typeface="Calibri"/>
                <a:cs typeface="Calibri"/>
              </a:rPr>
              <a:t>Don't forget that your local library can order books for you if you really want a specific book.</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the process and format for reading at home</a:t>
            </a:r>
            <a:endParaRPr lang="en-US" b="0"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As well as the ‘learning to read’ book that your child will bring home they will also bring home a book for sharing with you. </a:t>
            </a:r>
          </a:p>
          <a:p>
            <a:pPr marL="171450" indent="-171450">
              <a:buFont typeface="Arial"/>
              <a:buChar char="•"/>
            </a:pPr>
            <a:r>
              <a:rPr lang="en-US" i="1" dirty="0"/>
              <a:t>This shared book is SO important. This is how we are going to give them the WILL to read. </a:t>
            </a:r>
          </a:p>
          <a:p>
            <a:pPr marL="171450" indent="-171450">
              <a:buFont typeface="Arial"/>
              <a:buChar char="•"/>
            </a:pPr>
            <a:r>
              <a:rPr lang="en-US" i="1" dirty="0"/>
              <a:t>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reading the decodable</a:t>
            </a:r>
            <a:r>
              <a:rPr lang="en-GB" baseline="0" dirty="0">
                <a:latin typeface="Calibri"/>
                <a:cs typeface="Calibri"/>
              </a:rPr>
              <a:t> book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give </a:t>
            </a:r>
            <a:r>
              <a:rPr lang="en-GB" dirty="0">
                <a:latin typeface="Calibri"/>
                <a:cs typeface="Calibri"/>
              </a:rPr>
              <a:t>simple a definition of phonics</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So what is phonics?</a:t>
            </a:r>
            <a:endParaRPr lang="en-US" dirty="0"/>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recap some important words that will help you understand phonics...</a:t>
            </a:r>
            <a:endParaRPr lang="en-US" dirty="0">
              <a:latin typeface="Calibri"/>
              <a:cs typeface="Calibri"/>
            </a:endParaRPr>
          </a:p>
          <a:p>
            <a:endParaRPr lang="en-US" i="1" dirty="0"/>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reading the decodable</a:t>
            </a:r>
            <a:r>
              <a:rPr lang="en-GB" baseline="0" dirty="0">
                <a:latin typeface="Calibri"/>
                <a:cs typeface="Calibri"/>
              </a:rPr>
              <a:t> book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p:txBody>
      </p:sp>
    </p:spTree>
    <p:extLst>
      <p:ext uri="{BB962C8B-B14F-4D97-AF65-F5344CB8AC3E}">
        <p14:creationId xmlns:p14="http://schemas.microsoft.com/office/powerpoint/2010/main" val="179649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supporting</a:t>
            </a:r>
            <a:r>
              <a:rPr lang="en-GB" baseline="0" dirty="0">
                <a:latin typeface="Calibri"/>
                <a:cs typeface="Calibri"/>
              </a:rPr>
              <a:t> phonics learning</a:t>
            </a:r>
            <a:r>
              <a:rPr lang="en-GB" dirty="0">
                <a:latin typeface="Calibri"/>
                <a:cs typeface="Calibri"/>
              </a:rPr>
              <a:t>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It is really important that you pronounce the sounds correctly at home if you are supporting your child. </a:t>
            </a:r>
          </a:p>
          <a:p>
            <a:pPr marL="171450" indent="-171450">
              <a:buFont typeface="Arial"/>
              <a:buChar char="•"/>
            </a:pPr>
            <a:r>
              <a:rPr lang="en-US" i="1" dirty="0"/>
              <a:t>These videos are on the website for you to refer to and if you are unsure, please ask your child’s teacher.</a:t>
            </a:r>
          </a:p>
          <a:p>
            <a:pPr marL="171450" indent="-171450">
              <a:buFont typeface="Arial"/>
              <a:buChar char="•"/>
            </a:pPr>
            <a:r>
              <a:rPr lang="en-US" i="0" dirty="0"/>
              <a:t>Show the parents where to access the videos on the website and play them!</a:t>
            </a:r>
            <a:r>
              <a:rPr lang="en-US" i="0" baseline="0" dirty="0"/>
              <a:t> </a:t>
            </a:r>
            <a:r>
              <a:rPr lang="en-US" i="0" dirty="0"/>
              <a:t>https://</a:t>
            </a:r>
            <a:r>
              <a:rPr lang="en-US" i="0" dirty="0" err="1"/>
              <a:t>www.littlewandlelettersandsounds.org.uk</a:t>
            </a:r>
            <a:r>
              <a:rPr lang="en-US" i="0"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a:t>
            </a:r>
            <a:r>
              <a:rPr lang="en-GB" b="0"/>
              <a:t>key takeaways</a:t>
            </a:r>
            <a:r>
              <a:rPr lang="en-GB" b="0" baseline="0"/>
              <a:t> </a:t>
            </a:r>
            <a:r>
              <a:rPr lang="en-GB" b="0" baseline="0" dirty="0"/>
              <a:t>– </a:t>
            </a:r>
            <a:r>
              <a:rPr lang="en-GB" b="0" dirty="0">
                <a:latin typeface="Calibri"/>
                <a:cs typeface="Calibri"/>
              </a:rPr>
              <a:t>f</a:t>
            </a:r>
            <a:r>
              <a:rPr lang="en-GB" dirty="0">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a:t>
            </a:r>
            <a:r>
              <a:rPr lang="en-GB" dirty="0">
                <a:latin typeface="Calibri"/>
                <a:cs typeface="Calibri"/>
              </a:rPr>
              <a:t> recap key terminology</a:t>
            </a:r>
          </a:p>
          <a:p>
            <a:pPr marL="171450" indent="-171450">
              <a:buFont typeface="Arial,Sans-Serif"/>
              <a:buChar char="•"/>
            </a:pPr>
            <a:endParaRPr lang="en-GB" dirty="0"/>
          </a:p>
          <a:p>
            <a:pPr marL="0" indent="0">
              <a:buFont typeface="Arial,Sans-Serif"/>
              <a:buNone/>
            </a:pPr>
            <a:r>
              <a:rPr lang="en-GB" b="1" dirty="0"/>
              <a:t>Suggested script:</a:t>
            </a:r>
            <a:endParaRPr lang="en-US" b="0" dirty="0"/>
          </a:p>
          <a:p>
            <a:pPr marL="171450" indent="-171450">
              <a:buFont typeface="Arial,Sans-Serif"/>
              <a:buChar char="•"/>
            </a:pPr>
            <a:r>
              <a:rPr lang="en-US" dirty="0">
                <a:latin typeface="Calibri"/>
                <a:cs typeface="Calibri"/>
              </a:rPr>
              <a:t>Explain what each word means – use our glossary to help: https://</a:t>
            </a:r>
            <a:r>
              <a:rPr lang="en-US" dirty="0" err="1">
                <a:latin typeface="Calibri"/>
                <a:cs typeface="Calibri"/>
              </a:rPr>
              <a:t>www.littlewandlelettersandsounds.org.uk</a:t>
            </a:r>
            <a:r>
              <a:rPr lang="en-US" dirty="0">
                <a:latin typeface="Calibri"/>
                <a:cs typeface="Calibri"/>
              </a:rPr>
              <a:t>/resources/my-letters-and-sounds/getting-started/</a:t>
            </a:r>
          </a:p>
          <a:p>
            <a:endParaRPr lang="en-US" i="1" dirty="0"/>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introduce </a:t>
            </a:r>
            <a:r>
              <a:rPr lang="en-GB" dirty="0">
                <a:latin typeface="Calibri"/>
                <a:cs typeface="Calibri"/>
              </a:rPr>
              <a:t>Phase 3 </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ea typeface="Calibri"/>
                <a:cs typeface="Calibri"/>
              </a:rPr>
              <a:t>Let's look at each </a:t>
            </a:r>
            <a:r>
              <a:rPr lang="en-US" i="1" baseline="0" dirty="0">
                <a:latin typeface="Calibri"/>
                <a:ea typeface="Calibri"/>
                <a:cs typeface="Calibri"/>
              </a:rPr>
              <a:t>of </a:t>
            </a:r>
            <a:r>
              <a:rPr lang="en-US" i="1" dirty="0">
                <a:latin typeface="Calibri"/>
                <a:ea typeface="Calibri"/>
                <a:cs typeface="Calibri"/>
              </a:rPr>
              <a:t>these in a bit more detail...</a:t>
            </a:r>
            <a:endParaRPr lang="en-GB" i="1" dirty="0"/>
          </a:p>
        </p:txBody>
      </p:sp>
    </p:spTree>
    <p:extLst>
      <p:ext uri="{BB962C8B-B14F-4D97-AF65-F5344CB8AC3E}">
        <p14:creationId xmlns:p14="http://schemas.microsoft.com/office/powerpoint/2010/main" val="298505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t>To provide an overview of </a:t>
            </a:r>
            <a:r>
              <a:rPr lang="en-GB" dirty="0">
                <a:latin typeface="Calibri"/>
                <a:cs typeface="Calibri"/>
              </a:rPr>
              <a:t>the Phase 3 vowel digraphs and trigraphs </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1" dirty="0"/>
              <a:t>We usually teach four new sounds a week and have a review lesson on a Friday. </a:t>
            </a:r>
          </a:p>
          <a:p>
            <a:pPr marL="171450" indent="-171450">
              <a:buFont typeface="Arial,Sans-Serif"/>
              <a:buChar char="•"/>
            </a:pPr>
            <a:r>
              <a:rPr lang="en-US" i="1" dirty="0"/>
              <a:t>You will get a list of the sounds that we are learning to have at home. This will help you with formation (handwriting) and pronunciation.  </a:t>
            </a:r>
          </a:p>
          <a:p>
            <a:pPr marL="171450" indent="-171450">
              <a:buFont typeface="Arial,Sans-Serif"/>
              <a:buChar char="•"/>
            </a:pPr>
            <a:r>
              <a:rPr lang="en-US" i="1" dirty="0"/>
              <a:t>In Phase 3,</a:t>
            </a:r>
            <a:r>
              <a:rPr lang="en-US" i="1" baseline="0" dirty="0"/>
              <a:t> each sound has a linking catchphrase so that children can remember the graphemes more easily, e.g. zoom to the moon.</a:t>
            </a:r>
            <a:endParaRPr lang="en-US" i="1" dirty="0"/>
          </a:p>
        </p:txBody>
      </p:sp>
    </p:spTree>
    <p:extLst>
      <p:ext uri="{BB962C8B-B14F-4D97-AF65-F5344CB8AC3E}">
        <p14:creationId xmlns:p14="http://schemas.microsoft.com/office/powerpoint/2010/main" val="248116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a:t>
            </a:r>
            <a:r>
              <a:rPr lang="en-GB" dirty="0">
                <a:latin typeface="Calibri"/>
                <a:cs typeface="Calibri"/>
              </a:rPr>
              <a:t>o practise the Phase 3 sounds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dirty="0">
                <a:latin typeface="Calibri"/>
                <a:ea typeface="Calibri"/>
                <a:cs typeface="Calibri"/>
              </a:rPr>
              <a:t>Give out</a:t>
            </a:r>
            <a:r>
              <a:rPr lang="en-US" baseline="0" dirty="0">
                <a:latin typeface="Calibri"/>
                <a:ea typeface="Calibri"/>
                <a:cs typeface="Calibri"/>
              </a:rPr>
              <a:t> the </a:t>
            </a:r>
            <a:r>
              <a:rPr lang="en-US" dirty="0">
                <a:latin typeface="Calibri"/>
                <a:ea typeface="Calibri"/>
                <a:cs typeface="Calibri"/>
              </a:rPr>
              <a:t>parent handout and the Phase 2 and 3 grapheme mat.</a:t>
            </a:r>
          </a:p>
          <a:p>
            <a:pPr marL="171450" indent="-171450">
              <a:buFont typeface="Arial"/>
              <a:buChar char="•"/>
            </a:pPr>
            <a:r>
              <a:rPr lang="en-US" dirty="0">
                <a:latin typeface="Calibri"/>
                <a:ea typeface="Calibri"/>
                <a:cs typeface="Calibri"/>
              </a:rPr>
              <a:t>Play the videos and teach the parents the Phase 3 sounds.</a:t>
            </a:r>
            <a:endParaRPr lang="en-US" dirty="0"/>
          </a:p>
          <a:p>
            <a:endParaRPr lang="en-US" dirty="0">
              <a:latin typeface="Calibri"/>
              <a:ea typeface="Calibri"/>
              <a:cs typeface="Calibri"/>
            </a:endParaRPr>
          </a:p>
        </p:txBody>
      </p:sp>
    </p:spTree>
    <p:extLst>
      <p:ext uri="{BB962C8B-B14F-4D97-AF65-F5344CB8AC3E}">
        <p14:creationId xmlns:p14="http://schemas.microsoft.com/office/powerpoint/2010/main" val="82408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 </a:t>
            </a:r>
          </a:p>
          <a:p>
            <a:pPr marL="171450" indent="-171450">
              <a:buFont typeface="Arial"/>
              <a:buChar char="•"/>
            </a:pPr>
            <a:r>
              <a:rPr lang="en-GB" b="0" dirty="0">
                <a:latin typeface="Calibri"/>
                <a:cs typeface="Calibri"/>
              </a:rPr>
              <a:t>To introduce</a:t>
            </a:r>
            <a:r>
              <a:rPr lang="en-GB" b="0" baseline="0" dirty="0">
                <a:latin typeface="Calibri"/>
                <a:cs typeface="Calibri"/>
              </a:rPr>
              <a:t> </a:t>
            </a:r>
            <a:r>
              <a:rPr lang="en-GB" baseline="0" dirty="0">
                <a:latin typeface="Calibri"/>
                <a:cs typeface="Calibri"/>
              </a:rPr>
              <a:t>blending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Teacher-led blending</a:t>
            </a:r>
            <a:r>
              <a:rPr lang="en-US" i="1" baseline="0" dirty="0"/>
              <a:t> is teaching children how to blend, directed and demonstrated by the teacher. </a:t>
            </a:r>
          </a:p>
          <a:p>
            <a:pPr marL="171450" indent="-171450">
              <a:buFont typeface="Arial"/>
              <a:buChar char="•"/>
            </a:pPr>
            <a:r>
              <a:rPr lang="en-US" i="1" baseline="0" dirty="0"/>
              <a:t>It is repeated daily in the Autumn Term.</a:t>
            </a:r>
            <a:endParaRPr lang="en-GB" i="1" baseline="0" dirty="0"/>
          </a:p>
          <a:p>
            <a:pPr marL="171450" indent="-171450">
              <a:buFont typeface="Arial"/>
              <a:buChar char="•"/>
            </a:pPr>
            <a:r>
              <a:rPr lang="en-US" i="1" baseline="0" dirty="0"/>
              <a:t>**Note – some children may still need teacher-led blending going into Phase 3**</a:t>
            </a:r>
          </a:p>
          <a:p>
            <a:pPr marL="171450" indent="-171450">
              <a:buFont typeface="Arial"/>
              <a:buChar char="•"/>
            </a:pPr>
            <a:r>
              <a:rPr lang="en-US" i="0" baseline="0" dirty="0"/>
              <a:t>Show how to read a Phase 3 review word, e.g. moon – </a:t>
            </a:r>
            <a:r>
              <a:rPr lang="en-US" i="1" baseline="0" dirty="0"/>
              <a:t>What’s the digraph? </a:t>
            </a:r>
          </a:p>
          <a:p>
            <a:pPr marL="171450" indent="-171450">
              <a:buFont typeface="Arial"/>
              <a:buChar char="•"/>
            </a:pPr>
            <a:r>
              <a:rPr lang="en-US" i="1" baseline="0" dirty="0"/>
              <a:t>Sound and blend, repeat. Then blend in your head.</a:t>
            </a:r>
          </a:p>
          <a:p>
            <a:pPr marL="171450" indent="-171450">
              <a:buFont typeface="Arial"/>
              <a:buChar char="•"/>
            </a:pPr>
            <a:r>
              <a:rPr lang="en-US" i="1" baseline="0" dirty="0"/>
              <a:t>If it’s a new word, sound button side of the card is shown as a scaffold.</a:t>
            </a:r>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 overview of blending longer words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p:txBody>
      </p:sp>
    </p:spTree>
    <p:extLst>
      <p:ext uri="{BB962C8B-B14F-4D97-AF65-F5344CB8AC3E}">
        <p14:creationId xmlns:p14="http://schemas.microsoft.com/office/powerpoint/2010/main" val="3716659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a:t>
            </a:r>
            <a:r>
              <a:rPr lang="en-GB" baseline="0" dirty="0">
                <a:latin typeface="Calibri"/>
                <a:cs typeface="Calibri"/>
              </a:rPr>
              <a:t> tricky words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As you can see, there are only</a:t>
            </a:r>
            <a:r>
              <a:rPr lang="en-US" i="1" baseline="0" dirty="0"/>
              <a:t> nine tricky words taught this term.</a:t>
            </a:r>
          </a:p>
          <a:p>
            <a:pPr marL="171450" indent="-171450">
              <a:buFont typeface="Arial"/>
              <a:buChar char="•"/>
            </a:pPr>
            <a:r>
              <a:rPr lang="en-US" i="1" baseline="0" dirty="0"/>
              <a:t>Teaching is focused on secure Phase 3 grapheme recognition. All the graphemes are taught in the first half of Spring, so that they can be regularly reviewed until Easter.</a:t>
            </a:r>
            <a:endParaRPr lang="en-GB" i="1" dirty="0"/>
          </a:p>
        </p:txBody>
      </p:sp>
    </p:spTree>
    <p:extLst>
      <p:ext uri="{BB962C8B-B14F-4D97-AF65-F5344CB8AC3E}">
        <p14:creationId xmlns:p14="http://schemas.microsoft.com/office/powerpoint/2010/main" val="288970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B1524F4-450B-494A-8168-C27743591B4F}"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littlewandlelettersandsounds.org.uk/resources/my-letters-and-sounds/everybody-rea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qDu3JAjf-U0" TargetMode="External"/><Relationship Id="rId3" Type="http://schemas.openxmlformats.org/officeDocument/2006/relationships/video" Target="https://www.youtube.com/embed/DvOuc7cWXxc?feature=oembed" TargetMode="External"/><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video" Target="https://www.youtube.com/embed/qDu3JAjf-U0?feature=oembed" TargetMode="External"/><Relationship Id="rId1" Type="http://schemas.openxmlformats.org/officeDocument/2006/relationships/video" Target="https://www.youtube.com/embed/-ZtjFIvA_fs?feature=oembed" TargetMode="External"/><Relationship Id="rId6" Type="http://schemas.openxmlformats.org/officeDocument/2006/relationships/hyperlink" Target="https://youtu.be/-ZtjFIvA_fs" TargetMode="External"/><Relationship Id="rId11" Type="http://schemas.openxmlformats.org/officeDocument/2006/relationships/image" Target="../media/image34.jpeg"/><Relationship Id="rId5" Type="http://schemas.openxmlformats.org/officeDocument/2006/relationships/notesSlide" Target="../notesSlides/notesSlide21.xml"/><Relationship Id="rId10" Type="http://schemas.openxmlformats.org/officeDocument/2006/relationships/image" Target="../media/image33.jpeg"/><Relationship Id="rId4" Type="http://schemas.openxmlformats.org/officeDocument/2006/relationships/slideLayout" Target="../slideLayouts/slideLayout2.xml"/><Relationship Id="rId9" Type="http://schemas.openxmlformats.org/officeDocument/2006/relationships/hyperlink" Target="https://youtu.be/DvOuc7cWXxc"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DvOuc7cWXxc"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latin typeface="Calibri"/>
                <a:ea typeface="Calibri"/>
                <a:cs typeface="Calibri"/>
              </a:rPr>
              <a:t>Parent workshop: </a:t>
            </a:r>
            <a:r>
              <a:rPr lang="en-US" sz="2800" dirty="0">
                <a:solidFill>
                  <a:schemeClr val="bg1"/>
                </a:solidFill>
                <a:latin typeface="Calibri"/>
                <a:ea typeface="Calibri"/>
                <a:cs typeface="Calibri"/>
              </a:rPr>
              <a:t>Phonics and early reading in Reception, Phase 3</a:t>
            </a:r>
          </a:p>
          <a:p>
            <a:pPr>
              <a:lnSpc>
                <a:spcPct val="120000"/>
              </a:lnSpc>
            </a:pPr>
            <a:r>
              <a:rPr lang="en-US" sz="2800" dirty="0">
                <a:solidFill>
                  <a:schemeClr val="bg1"/>
                </a:solidFill>
                <a:latin typeface="Calibri"/>
                <a:ea typeface="Calibri"/>
                <a:cs typeface="Calibri"/>
              </a:rPr>
              <a:t>(Spring 1)</a:t>
            </a:r>
            <a:endParaRPr lang="en-US" sz="2800" dirty="0">
              <a:solidFill>
                <a:schemeClr val="bg1"/>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16632"/>
            <a:ext cx="9793088" cy="1152128"/>
          </a:xfrm>
        </p:spPr>
        <p:txBody>
          <a:bodyPr lIns="91440" tIns="45720" rIns="91440" bIns="45720" anchor="b" anchorCtr="0"/>
          <a:lstStyle/>
          <a:p>
            <a:r>
              <a:rPr lang="en-US">
                <a:cs typeface="Calibri"/>
              </a:rPr>
              <a:t>What’s next?</a:t>
            </a:r>
            <a:endParaRPr lang="en-US"/>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0735" y="1481609"/>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a:t>
            </a:r>
          </a:p>
          <a:p>
            <a:pPr marL="0" indent="0">
              <a:buNone/>
            </a:pPr>
            <a:r>
              <a:rPr lang="en-US" dirty="0">
                <a:solidFill>
                  <a:schemeClr val="accent2"/>
                </a:solidFill>
              </a:rPr>
              <a:t>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This term’s spelling  </a:t>
            </a:r>
            <a:endParaRPr lang="en-GB" dirty="0"/>
          </a:p>
        </p:txBody>
      </p:sp>
      <p:pic>
        <p:nvPicPr>
          <p:cNvPr id="5" name="Picture 4"/>
          <p:cNvPicPr>
            <a:picLocks noChangeAspect="1"/>
          </p:cNvPicPr>
          <p:nvPr/>
        </p:nvPicPr>
        <p:blipFill>
          <a:blip r:embed="rId3"/>
          <a:stretch>
            <a:fillRect/>
          </a:stretch>
        </p:blipFill>
        <p:spPr>
          <a:xfrm>
            <a:off x="8781342" y="2348330"/>
            <a:ext cx="2128605" cy="2166519"/>
          </a:xfrm>
          <a:prstGeom prst="rect">
            <a:avLst/>
          </a:prstGeom>
        </p:spPr>
      </p:pic>
    </p:spTree>
    <p:extLst>
      <p:ext uri="{BB962C8B-B14F-4D97-AF65-F5344CB8AC3E}">
        <p14:creationId xmlns:p14="http://schemas.microsoft.com/office/powerpoint/2010/main" val="34200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a:solidFill>
                  <a:schemeClr val="accent2"/>
                </a:solidFill>
              </a:rPr>
              <a:t>Say the word.</a:t>
            </a:r>
            <a:endParaRPr lang="en-US">
              <a:solidFill>
                <a:schemeClr val="accent2"/>
              </a:solidFill>
              <a:cs typeface="Calibri"/>
            </a:endParaRPr>
          </a:p>
          <a:p>
            <a:r>
              <a:rPr lang="en-US">
                <a:solidFill>
                  <a:schemeClr val="accent2"/>
                </a:solidFill>
              </a:rPr>
              <a:t>Segment the sounds.</a:t>
            </a:r>
            <a:endParaRPr lang="en-US">
              <a:solidFill>
                <a:schemeClr val="accent2"/>
              </a:solidFill>
              <a:cs typeface="Calibri"/>
            </a:endParaRPr>
          </a:p>
          <a:p>
            <a:r>
              <a:rPr lang="en-US">
                <a:solidFill>
                  <a:schemeClr val="accent2"/>
                </a:solidFill>
              </a:rPr>
              <a:t>Count the sounds.</a:t>
            </a:r>
            <a:endParaRPr lang="en-US">
              <a:solidFill>
                <a:schemeClr val="accent2"/>
              </a:solidFill>
              <a:cs typeface="Calibri"/>
            </a:endParaRPr>
          </a:p>
          <a:p>
            <a:r>
              <a:rPr lang="en-US">
                <a:solidFill>
                  <a:schemeClr val="accent2"/>
                </a:solidFill>
              </a:rPr>
              <a:t>Write them down.</a:t>
            </a:r>
            <a:endParaRPr lang="en-US">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How we teach spelling – a recap</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616624" cy="4176464"/>
          </a:xfrm>
        </p:spPr>
        <p:txBody>
          <a:bodyPr lIns="91440" tIns="45720" rIns="91440" bIns="45720" anchor="t"/>
          <a:lstStyle/>
          <a:p>
            <a:pPr marL="0" indent="0">
              <a:buNone/>
            </a:pPr>
            <a:r>
              <a:rPr lang="en-GB" b="1" dirty="0">
                <a:solidFill>
                  <a:schemeClr val="accent2"/>
                </a:solidFill>
              </a:rPr>
              <a:t>Reading practice sessions are: </a:t>
            </a:r>
          </a:p>
          <a:p>
            <a:r>
              <a:rPr lang="en-GB" dirty="0">
                <a:solidFill>
                  <a:schemeClr val="accent2"/>
                </a:solidFill>
              </a:rPr>
              <a:t>timetabled three times a week </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ea typeface="Calibri"/>
              <a:cs typeface="Calibri"/>
            </a:endParaRPr>
          </a:p>
          <a:p>
            <a:pPr marL="0" indent="0">
              <a:buNone/>
            </a:pPr>
            <a:endParaRPr lang="en-GB" dirty="0">
              <a:solidFill>
                <a:schemeClr val="accent2"/>
              </a:solidFill>
              <a:ea typeface="Calibri"/>
              <a:cs typeface="Calibri"/>
            </a:endParaRPr>
          </a:p>
          <a:p>
            <a:pPr marL="0" indent="0">
              <a:buNone/>
            </a:pPr>
            <a:r>
              <a:rPr lang="en-GB" dirty="0">
                <a:solidFill>
                  <a:schemeClr val="accent2"/>
                </a:solidFill>
                <a:ea typeface="Calibri"/>
                <a:cs typeface="Calibri"/>
              </a:rPr>
              <a:t>Books are matched to children’s level through assessments. </a:t>
            </a: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07846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some of the words by silent blending (in their head), so their reading becomes automatic</a:t>
            </a:r>
            <a:endParaRPr lang="en-US" sz="2400" dirty="0">
              <a:solidFill>
                <a:schemeClr val="accent2"/>
              </a:solidFill>
              <a:cs typeface="Calibri"/>
            </a:endParaRPr>
          </a:p>
          <a:p>
            <a:r>
              <a:rPr lang="en-US" sz="2400" dirty="0">
                <a:solidFill>
                  <a:schemeClr val="accent2"/>
                </a:solidFill>
              </a:rPr>
              <a:t>stop and sound out some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a:xfrm>
            <a:off x="479376" y="332656"/>
            <a:ext cx="9793088" cy="1152128"/>
          </a:xfrm>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 …</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dirty="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dirty="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number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522525"/>
            <a:ext cx="7632848" cy="1152128"/>
          </a:xfrm>
        </p:spPr>
        <p:txBody>
          <a:bodyPr/>
          <a:lstStyle/>
          <a:p>
            <a:r>
              <a:rPr lang="en-US" dirty="0"/>
              <a:t>The most important thing you </a:t>
            </a:r>
            <a:br>
              <a:rPr lang="en-US" dirty="0"/>
            </a:br>
            <a:r>
              <a:rPr lang="en-US" dirty="0"/>
              <a:t>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a:solidFill>
                  <a:schemeClr val="tx1">
                    <a:lumMod val="65000"/>
                    <a:lumOff val="35000"/>
                  </a:schemeClr>
                </a:solidFill>
                <a:latin typeface="Calibri"/>
                <a:cs typeface="Calibri"/>
              </a:rPr>
              <a:t>Parental involvement in the development of children’s reading skills:  A five-year longitudinal study </a:t>
            </a:r>
            <a:r>
              <a:rPr lang="en-US" sz="1400">
                <a:solidFill>
                  <a:schemeClr val="tx1">
                    <a:lumMod val="65000"/>
                    <a:lumOff val="35000"/>
                  </a:schemeClr>
                </a:solidFill>
                <a:latin typeface="Calibri"/>
                <a:cs typeface="Calibri"/>
              </a:rPr>
              <a:t>(2002) </a:t>
            </a:r>
            <a:r>
              <a:rPr lang="en-US" sz="1400" err="1">
                <a:solidFill>
                  <a:schemeClr val="tx1">
                    <a:lumMod val="65000"/>
                    <a:lumOff val="35000"/>
                  </a:schemeClr>
                </a:solidFill>
                <a:latin typeface="Calibri"/>
                <a:cs typeface="Calibri"/>
              </a:rPr>
              <a:t>Senechal</a:t>
            </a:r>
            <a:r>
              <a:rPr lang="en-US" sz="1400">
                <a:solidFill>
                  <a:schemeClr val="tx1">
                    <a:lumMod val="65000"/>
                    <a:lumOff val="35000"/>
                  </a:schemeClr>
                </a:solidFill>
                <a:latin typeface="Calibri"/>
                <a:cs typeface="Calibri"/>
              </a:rPr>
              <a:t>, M. and </a:t>
            </a:r>
            <a:r>
              <a:rPr lang="en-US" sz="1400" err="1">
                <a:solidFill>
                  <a:schemeClr val="tx1">
                    <a:lumMod val="65000"/>
                    <a:lumOff val="35000"/>
                  </a:schemeClr>
                </a:solidFill>
                <a:latin typeface="Calibri"/>
                <a:cs typeface="Calibri"/>
              </a:rPr>
              <a:t>Lefvre</a:t>
            </a:r>
            <a:r>
              <a:rPr lang="en-US" sz="140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7595390" y="228600"/>
            <a:ext cx="4341656" cy="5209918"/>
          </a:xfrm>
          <a:prstGeom prst="rect">
            <a:avLst/>
          </a:prstGeom>
        </p:spPr>
      </p:pic>
      <p:sp>
        <p:nvSpPr>
          <p:cNvPr id="7" name="TextBox 6">
            <a:extLst>
              <a:ext uri="{FF2B5EF4-FFF2-40B4-BE49-F238E27FC236}">
                <a16:creationId xmlns:a16="http://schemas.microsoft.com/office/drawing/2014/main" id="{7EA32521-F6BB-6B0C-75F3-1111E04C30AB}"/>
              </a:ext>
            </a:extLst>
          </p:cNvPr>
          <p:cNvSpPr txBox="1"/>
          <p:nvPr/>
        </p:nvSpPr>
        <p:spPr>
          <a:xfrm>
            <a:off x="7707601" y="5412254"/>
            <a:ext cx="4117234" cy="369332"/>
          </a:xfrm>
          <a:prstGeom prst="rect">
            <a:avLst/>
          </a:prstGeom>
          <a:noFill/>
        </p:spPr>
        <p:txBody>
          <a:bodyPr wrap="square">
            <a:spAutoFit/>
          </a:bodyPr>
          <a:lstStyle/>
          <a:p>
            <a:pPr marL="0" indent="0" algn="ctr">
              <a:buNone/>
            </a:pPr>
            <a:r>
              <a:rPr lang="en-US" sz="1800" dirty="0">
                <a:solidFill>
                  <a:schemeClr val="accent2"/>
                </a:solidFill>
                <a:latin typeface="Calibri"/>
                <a:cs typeface="Calibri"/>
                <a:hlinkClick r:id="rId4"/>
              </a:rPr>
              <a:t>Little Wandle – Everybody read!</a:t>
            </a:r>
            <a:endParaRPr lang="en-US" sz="1800" dirty="0">
              <a:solidFill>
                <a:schemeClr val="accent2"/>
              </a:solidFill>
              <a:latin typeface="Calibri"/>
              <a:cs typeface="Calibri"/>
            </a:endParaRPr>
          </a:p>
        </p:txBody>
      </p:sp>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611800"/>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 – a reminder</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199360"/>
            <a:ext cx="5854168" cy="4109959"/>
          </a:xfrm>
        </p:spPr>
        <p:txBody>
          <a:bodyPr lIns="91440" tIns="45720" rIns="91440" bIns="45720" anchor="t"/>
          <a:lstStyle/>
          <a:p>
            <a:r>
              <a:rPr lang="en-US" dirty="0">
                <a:solidFill>
                  <a:schemeClr val="accent2"/>
                </a:solidFill>
              </a:rPr>
              <a:t>Your child should be able to read their book without your help.</a:t>
            </a:r>
            <a:endParaRPr lang="en-US" dirty="0">
              <a:solidFill>
                <a:schemeClr val="accent2"/>
              </a:solidFill>
              <a:cs typeface="Calibri"/>
            </a:endParaRPr>
          </a:p>
          <a:p>
            <a:r>
              <a:rPr lang="en-US" dirty="0">
                <a:solidFill>
                  <a:schemeClr val="accent2"/>
                </a:solidFill>
                <a:ea typeface="Calibri"/>
                <a:cs typeface="Calibri"/>
              </a:rPr>
              <a:t>They might sound out words and blend them before they read them fluently.</a:t>
            </a:r>
            <a:endParaRPr lang="en-US" dirty="0">
              <a:solidFill>
                <a:schemeClr val="accent2"/>
              </a:solidFill>
            </a:endParaRPr>
          </a:p>
          <a:p>
            <a:r>
              <a:rPr lang="en-US" dirty="0">
                <a:solidFill>
                  <a:schemeClr val="accent2"/>
                </a:solidFill>
              </a:rPr>
              <a:t>If they can’t read a word, read it to them.</a:t>
            </a:r>
            <a:endParaRPr lang="en-US" dirty="0">
              <a:solidFill>
                <a:schemeClr val="accent2"/>
              </a:solidFill>
              <a:cs typeface="Calibri"/>
            </a:endParaRPr>
          </a:p>
          <a:p>
            <a:r>
              <a:rPr lang="en-US" dirty="0">
                <a:solidFill>
                  <a:schemeClr val="accent2"/>
                </a:solidFill>
              </a:rPr>
              <a:t>Talk about the book and celebrate their success.</a:t>
            </a:r>
            <a:endParaRPr lang="en-US" dirty="0">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a:t>making connections between the sounds of our spoken words and the letters that are used to write them down.</a:t>
            </a:r>
            <a:endParaRPr lang="en-US" sz="400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013876" y="1713297"/>
            <a:ext cx="4557124" cy="4086209"/>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28927"/>
            <a:ext cx="6624736" cy="4380393"/>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1510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a:t>Supporting your child with phonics</a:t>
            </a:r>
          </a:p>
        </p:txBody>
      </p:sp>
      <p:pic>
        <p:nvPicPr>
          <p:cNvPr id="4" name="Picture 3" descr="Graphical user interface, application, Teams&#10;&#10;Description automatically generated">
            <a:hlinkClick r:id="rId6"/>
            <a:extLst>
              <a:ext uri="{FF2B5EF4-FFF2-40B4-BE49-F238E27FC236}">
                <a16:creationId xmlns:a16="http://schemas.microsoft.com/office/drawing/2014/main" id="{F058F429-3EDB-484B-83B8-106BC37D55F2}"/>
              </a:ext>
            </a:extLst>
          </p:cNvPr>
          <p:cNvPicPr>
            <a:picLocks noChangeAspect="1"/>
          </p:cNvPicPr>
          <p:nvPr/>
        </p:nvPicPr>
        <p:blipFill rotWithShape="1">
          <a:blip r:embed="rId7"/>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8"/>
            <a:extLst>
              <a:ext uri="{FF2B5EF4-FFF2-40B4-BE49-F238E27FC236}">
                <a16:creationId xmlns:a16="http://schemas.microsoft.com/office/drawing/2014/main" id="{394F4AD3-9482-EF4B-8255-23B85AB25B25}"/>
              </a:ext>
            </a:extLst>
          </p:cNvPr>
          <p:cNvPicPr>
            <a:picLocks noChangeAspect="1"/>
          </p:cNvPicPr>
          <p:nvPr/>
        </p:nvPicPr>
        <p:blipFill rotWithShape="1">
          <a:blip r:embed="rId7"/>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9"/>
            <a:extLst>
              <a:ext uri="{FF2B5EF4-FFF2-40B4-BE49-F238E27FC236}">
                <a16:creationId xmlns:a16="http://schemas.microsoft.com/office/drawing/2014/main" id="{78A0AB10-488A-FF41-A046-589084451A8B}"/>
              </a:ext>
            </a:extLst>
          </p:cNvPr>
          <p:cNvPicPr>
            <a:picLocks noChangeAspect="1"/>
          </p:cNvPicPr>
          <p:nvPr/>
        </p:nvPicPr>
        <p:blipFill rotWithShape="1">
          <a:blip r:embed="rId7"/>
          <a:srcRect l="66298"/>
          <a:stretch/>
        </p:blipFill>
        <p:spPr>
          <a:xfrm>
            <a:off x="7824192" y="2465288"/>
            <a:ext cx="3723723" cy="3556000"/>
          </a:xfrm>
          <a:prstGeom prst="rect">
            <a:avLst/>
          </a:prstGeom>
        </p:spPr>
      </p:pic>
      <p:pic>
        <p:nvPicPr>
          <p:cNvPr id="2" name="Online Media 1" title="Phase 2 sounds taught in Reception Autumn 1">
            <a:hlinkClick r:id="" action="ppaction://media"/>
            <a:extLst>
              <a:ext uri="{FF2B5EF4-FFF2-40B4-BE49-F238E27FC236}">
                <a16:creationId xmlns:a16="http://schemas.microsoft.com/office/drawing/2014/main" id="{8CD7E34D-498E-1A1B-F2F3-3DA12E4C19EF}"/>
              </a:ext>
            </a:extLst>
          </p:cNvPr>
          <p:cNvPicPr>
            <a:picLocks noRot="1" noChangeAspect="1"/>
          </p:cNvPicPr>
          <p:nvPr>
            <a:videoFile r:link="rId1"/>
          </p:nvPr>
        </p:nvPicPr>
        <p:blipFill>
          <a:blip r:embed="rId10"/>
          <a:stretch>
            <a:fillRect/>
          </a:stretch>
        </p:blipFill>
        <p:spPr>
          <a:xfrm>
            <a:off x="733425" y="2865282"/>
            <a:ext cx="3254223" cy="1832079"/>
          </a:xfrm>
          <a:prstGeom prst="rect">
            <a:avLst/>
          </a:prstGeom>
        </p:spPr>
      </p:pic>
      <p:pic>
        <p:nvPicPr>
          <p:cNvPr id="5" name="Online Media 4" title="Phase 2 sounds taught in Reception Autumn 2">
            <a:hlinkClick r:id="" action="ppaction://media"/>
            <a:extLst>
              <a:ext uri="{FF2B5EF4-FFF2-40B4-BE49-F238E27FC236}">
                <a16:creationId xmlns:a16="http://schemas.microsoft.com/office/drawing/2014/main" id="{CABBE2B7-567A-0EEC-86DC-38E46CBD10AD}"/>
              </a:ext>
            </a:extLst>
          </p:cNvPr>
          <p:cNvPicPr>
            <a:picLocks noRot="1" noChangeAspect="1"/>
          </p:cNvPicPr>
          <p:nvPr>
            <a:videoFile r:link="rId2"/>
          </p:nvPr>
        </p:nvPicPr>
        <p:blipFill>
          <a:blip r:embed="rId11"/>
          <a:stretch>
            <a:fillRect/>
          </a:stretch>
        </p:blipFill>
        <p:spPr>
          <a:xfrm>
            <a:off x="4346779" y="2857091"/>
            <a:ext cx="3254222" cy="1832077"/>
          </a:xfrm>
          <a:prstGeom prst="rect">
            <a:avLst/>
          </a:prstGeom>
        </p:spPr>
      </p:pic>
      <p:pic>
        <p:nvPicPr>
          <p:cNvPr id="8" name="Online Media 7" title="Phase 3 sounds taught in Reception Spring 1">
            <a:hlinkClick r:id="" action="ppaction://media"/>
            <a:extLst>
              <a:ext uri="{FF2B5EF4-FFF2-40B4-BE49-F238E27FC236}">
                <a16:creationId xmlns:a16="http://schemas.microsoft.com/office/drawing/2014/main" id="{329ECFA2-72BB-1726-5A32-C1902530B499}"/>
              </a:ext>
            </a:extLst>
          </p:cNvPr>
          <p:cNvPicPr>
            <a:picLocks noRot="1" noChangeAspect="1"/>
          </p:cNvPicPr>
          <p:nvPr>
            <a:videoFile r:link="rId3"/>
          </p:nvPr>
        </p:nvPicPr>
        <p:blipFill>
          <a:blip r:embed="rId12"/>
          <a:stretch>
            <a:fillRect/>
          </a:stretch>
        </p:blipFill>
        <p:spPr>
          <a:xfrm>
            <a:off x="7935200" y="2846990"/>
            <a:ext cx="3253445" cy="1847194"/>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lIns="91440" tIns="45720" rIns="91440" bIns="45720" anchor="ctr" anchorCtr="0"/>
          <a:lstStyle/>
          <a:p>
            <a:r>
              <a:rPr lang="en-US" sz="4800" dirty="0"/>
              <a:t>Children are made readers on the laps of their parents.</a:t>
            </a:r>
            <a:endParaRPr lang="en-US" sz="4800" b="0" dirty="0">
              <a:ea typeface="Calibri"/>
              <a:cs typeface="Calibri"/>
            </a:endParaRPr>
          </a:p>
          <a:p>
            <a:br>
              <a:rPr lang="en-US" sz="2000" b="0" dirty="0"/>
            </a:br>
            <a:r>
              <a:rPr lang="en-US" sz="2800" dirty="0"/>
              <a:t>― Emilie Buchwald</a:t>
            </a:r>
            <a:endParaRPr lang="en-US" sz="2800" dirty="0">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a:t>Terminology – a recap! </a:t>
            </a:r>
            <a:endParaRPr lang="en-US" b="1">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7344816" cy="4824536"/>
          </a:xfrm>
        </p:spPr>
        <p:txBody>
          <a:bodyPr lIns="91440" tIns="45720" rIns="91440" bIns="45720" anchor="t"/>
          <a:lstStyle/>
          <a:p>
            <a:pPr marL="0" indent="0">
              <a:buNone/>
            </a:pPr>
            <a:r>
              <a:rPr lang="en-US" dirty="0">
                <a:solidFill>
                  <a:schemeClr val="accent2"/>
                </a:solidFill>
              </a:rPr>
              <a:t>Last term we taught </a:t>
            </a:r>
            <a:r>
              <a:rPr lang="en-US" dirty="0">
                <a:solidFill>
                  <a:schemeClr val="accent2"/>
                </a:solidFill>
                <a:ea typeface="+mn-lt"/>
                <a:cs typeface="+mn-lt"/>
              </a:rPr>
              <a:t>your child to blend and read words with Phase 2</a:t>
            </a:r>
            <a:r>
              <a:rPr lang="en-US" dirty="0">
                <a:solidFill>
                  <a:schemeClr val="accent2"/>
                </a:solidFill>
              </a:rPr>
              <a:t> graphemes. </a:t>
            </a:r>
            <a:endParaRPr lang="en-US" dirty="0">
              <a:solidFill>
                <a:schemeClr val="accent2"/>
              </a:solidFill>
              <a:cs typeface="Calibri" panose="020F0502020204030204"/>
            </a:endParaRPr>
          </a:p>
          <a:p>
            <a:pPr marL="0" indent="0">
              <a:buNone/>
            </a:pPr>
            <a:endParaRPr lang="en-US" dirty="0">
              <a:solidFill>
                <a:schemeClr val="accent2"/>
              </a:solidFill>
              <a:cs typeface="Calibri" panose="020F0502020204030204"/>
            </a:endParaRPr>
          </a:p>
          <a:p>
            <a:pPr marL="0" indent="0">
              <a:buNone/>
            </a:pPr>
            <a:r>
              <a:rPr lang="en-US" dirty="0">
                <a:solidFill>
                  <a:schemeClr val="accent2"/>
                </a:solidFill>
                <a:cs typeface="Calibri" panose="020F0502020204030204"/>
              </a:rPr>
              <a:t>In Phase 3 children learn: </a:t>
            </a:r>
            <a:endParaRPr lang="en-US" dirty="0">
              <a:solidFill>
                <a:schemeClr val="accent2"/>
              </a:solidFill>
              <a:ea typeface="Calibri"/>
              <a:cs typeface="Calibri" panose="020F0502020204030204"/>
            </a:endParaRPr>
          </a:p>
          <a:p>
            <a:r>
              <a:rPr lang="en-US" dirty="0">
                <a:solidFill>
                  <a:schemeClr val="accent2"/>
                </a:solidFill>
              </a:rPr>
              <a:t>the vowel digraphs and </a:t>
            </a:r>
            <a:r>
              <a:rPr lang="en-US" dirty="0" err="1">
                <a:solidFill>
                  <a:schemeClr val="accent2"/>
                </a:solidFill>
              </a:rPr>
              <a:t>trigraphs</a:t>
            </a:r>
            <a:r>
              <a:rPr lang="en-US" dirty="0">
                <a:solidFill>
                  <a:schemeClr val="accent2"/>
                </a:solidFill>
              </a:rPr>
              <a:t> </a:t>
            </a:r>
            <a:endParaRPr lang="en-US" dirty="0">
              <a:solidFill>
                <a:schemeClr val="accent2"/>
              </a:solidFill>
              <a:cs typeface="Calibri"/>
            </a:endParaRPr>
          </a:p>
          <a:p>
            <a:r>
              <a:rPr lang="en-US" dirty="0">
                <a:solidFill>
                  <a:schemeClr val="accent2"/>
                </a:solidFill>
              </a:rPr>
              <a:t>to read words containing the Phase 3 digraphs and </a:t>
            </a:r>
            <a:r>
              <a:rPr lang="en-US" dirty="0" err="1">
                <a:solidFill>
                  <a:schemeClr val="accent2"/>
                </a:solidFill>
              </a:rPr>
              <a:t>trigraphs</a:t>
            </a:r>
            <a:endParaRPr lang="en-US" dirty="0">
              <a:solidFill>
                <a:schemeClr val="accent2"/>
              </a:solidFill>
              <a:cs typeface="Calibri"/>
            </a:endParaRPr>
          </a:p>
          <a:p>
            <a:r>
              <a:rPr lang="en-US" dirty="0">
                <a:solidFill>
                  <a:schemeClr val="accent2"/>
                </a:solidFill>
                <a:ea typeface="+mn-lt"/>
                <a:cs typeface="+mn-lt"/>
              </a:rPr>
              <a:t>to read longer words</a:t>
            </a:r>
            <a:r>
              <a:rPr lang="en-US" dirty="0">
                <a:solidFill>
                  <a:schemeClr val="accent2"/>
                </a:solidFill>
              </a:rPr>
              <a:t> (‘chunking’).</a:t>
            </a:r>
          </a:p>
        </p:txBody>
      </p:sp>
      <p:sp>
        <p:nvSpPr>
          <p:cNvPr id="3" name="Title 2"/>
          <p:cNvSpPr>
            <a:spLocks noGrp="1"/>
          </p:cNvSpPr>
          <p:nvPr>
            <p:ph type="title"/>
          </p:nvPr>
        </p:nvSpPr>
        <p:spPr/>
        <p:txBody>
          <a:bodyPr lIns="91440" tIns="45720" rIns="91440" bIns="45720" anchor="b" anchorCtr="0"/>
          <a:lstStyle/>
          <a:p>
            <a:r>
              <a:rPr lang="en-US" b="1"/>
              <a:t>This term we are teaching Phase 3</a:t>
            </a:r>
            <a:endParaRPr lang="en-GB" b="1">
              <a:cs typeface="Calibri"/>
            </a:endParaRPr>
          </a:p>
        </p:txBody>
      </p:sp>
      <p:pic>
        <p:nvPicPr>
          <p:cNvPr id="6" name="Picture 5"/>
          <p:cNvPicPr>
            <a:picLocks noChangeAspect="1"/>
          </p:cNvPicPr>
          <p:nvPr/>
        </p:nvPicPr>
        <p:blipFill>
          <a:blip r:embed="rId3"/>
          <a:stretch>
            <a:fillRect/>
          </a:stretch>
        </p:blipFill>
        <p:spPr>
          <a:xfrm>
            <a:off x="8184232" y="1268760"/>
            <a:ext cx="1333797" cy="1656184"/>
          </a:xfrm>
          <a:prstGeom prst="rect">
            <a:avLst/>
          </a:prstGeom>
        </p:spPr>
      </p:pic>
      <p:pic>
        <p:nvPicPr>
          <p:cNvPr id="7" name="Picture 6"/>
          <p:cNvPicPr>
            <a:picLocks noChangeAspect="1"/>
          </p:cNvPicPr>
          <p:nvPr/>
        </p:nvPicPr>
        <p:blipFill>
          <a:blip r:embed="rId4"/>
          <a:stretch>
            <a:fillRect/>
          </a:stretch>
        </p:blipFill>
        <p:spPr>
          <a:xfrm>
            <a:off x="9907174" y="1694899"/>
            <a:ext cx="1440160" cy="1740010"/>
          </a:xfrm>
          <a:prstGeom prst="rect">
            <a:avLst/>
          </a:prstGeom>
        </p:spPr>
      </p:pic>
      <p:pic>
        <p:nvPicPr>
          <p:cNvPr id="8" name="Picture 7" descr="A person holding a sign&#10;&#10;Description automatically generated">
            <a:extLst>
              <a:ext uri="{FF2B5EF4-FFF2-40B4-BE49-F238E27FC236}">
                <a16:creationId xmlns:a16="http://schemas.microsoft.com/office/drawing/2014/main" id="{D6F7CCB9-0C59-E0A8-6B5C-667C6462E948}"/>
              </a:ext>
            </a:extLst>
          </p:cNvPr>
          <p:cNvPicPr>
            <a:picLocks noChangeAspect="1"/>
          </p:cNvPicPr>
          <p:nvPr/>
        </p:nvPicPr>
        <p:blipFill>
          <a:blip r:embed="rId5"/>
          <a:stretch>
            <a:fillRect/>
          </a:stretch>
        </p:blipFill>
        <p:spPr>
          <a:xfrm>
            <a:off x="7917855" y="3645024"/>
            <a:ext cx="3429479" cy="2581635"/>
          </a:xfrm>
          <a:prstGeom prst="rect">
            <a:avLst/>
          </a:prstGeom>
        </p:spPr>
      </p:pic>
    </p:spTree>
    <p:extLst>
      <p:ext uri="{BB962C8B-B14F-4D97-AF65-F5344CB8AC3E}">
        <p14:creationId xmlns:p14="http://schemas.microsoft.com/office/powerpoint/2010/main" val="260380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a:xfrm>
            <a:off x="479376" y="188640"/>
            <a:ext cx="9793088" cy="792088"/>
          </a:xfrm>
        </p:spPr>
        <p:txBody>
          <a:bodyPr lIns="91440" tIns="45720" rIns="91440" bIns="45720" anchor="b" anchorCtr="0"/>
          <a:lstStyle/>
          <a:p>
            <a:r>
              <a:rPr lang="en-US" dirty="0">
                <a:cs typeface="Calibri"/>
              </a:rPr>
              <a:t>Phase 3 vowel digraphs and trigraphs</a:t>
            </a:r>
            <a:endParaRPr lang="en-US" dirty="0"/>
          </a:p>
        </p:txBody>
      </p:sp>
      <p:pic>
        <p:nvPicPr>
          <p:cNvPr id="5" name="Picture 5" descr="Timeline&#10;&#10;Description automatically generated">
            <a:extLst>
              <a:ext uri="{FF2B5EF4-FFF2-40B4-BE49-F238E27FC236}">
                <a16:creationId xmlns:a16="http://schemas.microsoft.com/office/drawing/2014/main" id="{1CE38619-DF7B-BC82-BB9A-F2136BDBF00D}"/>
              </a:ext>
            </a:extLst>
          </p:cNvPr>
          <p:cNvPicPr>
            <a:picLocks noChangeAspect="1"/>
          </p:cNvPicPr>
          <p:nvPr/>
        </p:nvPicPr>
        <p:blipFill>
          <a:blip r:embed="rId3"/>
          <a:stretch>
            <a:fillRect/>
          </a:stretch>
        </p:blipFill>
        <p:spPr>
          <a:xfrm>
            <a:off x="481235" y="1172154"/>
            <a:ext cx="4309533" cy="5316933"/>
          </a:xfrm>
          <a:prstGeom prst="rect">
            <a:avLst/>
          </a:prstGeom>
        </p:spPr>
      </p:pic>
      <p:pic>
        <p:nvPicPr>
          <p:cNvPr id="7" name="Picture 7" descr="Timeline&#10;&#10;Description automatically generated">
            <a:extLst>
              <a:ext uri="{FF2B5EF4-FFF2-40B4-BE49-F238E27FC236}">
                <a16:creationId xmlns:a16="http://schemas.microsoft.com/office/drawing/2014/main" id="{9A71C28D-72EC-7B73-8BFF-90B74C88FC4A}"/>
              </a:ext>
            </a:extLst>
          </p:cNvPr>
          <p:cNvPicPr>
            <a:picLocks noChangeAspect="1"/>
          </p:cNvPicPr>
          <p:nvPr/>
        </p:nvPicPr>
        <p:blipFill>
          <a:blip r:embed="rId4"/>
          <a:stretch>
            <a:fillRect/>
          </a:stretch>
        </p:blipFill>
        <p:spPr>
          <a:xfrm>
            <a:off x="5842000" y="2047205"/>
            <a:ext cx="4478866" cy="4537355"/>
          </a:xfrm>
          <a:prstGeom prst="rect">
            <a:avLst/>
          </a:prstGeom>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3E689-4DC4-6E9E-0BCF-2D83708EBD01}"/>
              </a:ext>
            </a:extLst>
          </p:cNvPr>
          <p:cNvSpPr>
            <a:spLocks noGrp="1"/>
          </p:cNvSpPr>
          <p:nvPr>
            <p:ph type="title"/>
          </p:nvPr>
        </p:nvSpPr>
        <p:spPr/>
        <p:txBody>
          <a:bodyPr lIns="91440" tIns="45720" rIns="91440" bIns="45720" anchor="b" anchorCtr="0"/>
          <a:lstStyle/>
          <a:p>
            <a:r>
              <a:rPr lang="en-GB" dirty="0">
                <a:cs typeface="Calibri"/>
              </a:rPr>
              <a:t>Let’s say the Phase 3 sounds</a:t>
            </a:r>
            <a:endParaRPr lang="en-GB" dirty="0"/>
          </a:p>
        </p:txBody>
      </p:sp>
      <p:pic>
        <p:nvPicPr>
          <p:cNvPr id="5" name="Picture 5" descr="Graphical user interface&#10;&#10;Description automatically generated">
            <a:hlinkClick r:id="rId3"/>
            <a:extLst>
              <a:ext uri="{FF2B5EF4-FFF2-40B4-BE49-F238E27FC236}">
                <a16:creationId xmlns:a16="http://schemas.microsoft.com/office/drawing/2014/main" id="{07EC0443-E2B8-6BFA-D751-E7F8704FA614}"/>
              </a:ext>
            </a:extLst>
          </p:cNvPr>
          <p:cNvPicPr>
            <a:picLocks noChangeAspect="1"/>
          </p:cNvPicPr>
          <p:nvPr/>
        </p:nvPicPr>
        <p:blipFill>
          <a:blip r:embed="rId4"/>
          <a:stretch>
            <a:fillRect/>
          </a:stretch>
        </p:blipFill>
        <p:spPr>
          <a:xfrm>
            <a:off x="9010038" y="2747650"/>
            <a:ext cx="2520630" cy="2406198"/>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53926946-FD39-DC13-7902-BCF0A0EB791B}"/>
              </a:ext>
            </a:extLst>
          </p:cNvPr>
          <p:cNvPicPr>
            <a:picLocks noChangeAspect="1"/>
          </p:cNvPicPr>
          <p:nvPr/>
        </p:nvPicPr>
        <p:blipFill rotWithShape="1">
          <a:blip r:embed="rId5"/>
          <a:srcRect t="2956" r="5813" b="252"/>
          <a:stretch/>
        </p:blipFill>
        <p:spPr>
          <a:xfrm>
            <a:off x="229942" y="1916832"/>
            <a:ext cx="8497890" cy="4075524"/>
          </a:xfrm>
          <a:prstGeom prst="rect">
            <a:avLst/>
          </a:prstGeom>
        </p:spPr>
      </p:pic>
    </p:spTree>
    <p:extLst>
      <p:ext uri="{BB962C8B-B14F-4D97-AF65-F5344CB8AC3E}">
        <p14:creationId xmlns:p14="http://schemas.microsoft.com/office/powerpoint/2010/main" val="311369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lIns="91440" tIns="45720" rIns="91440" bIns="45720" anchor="t"/>
          <a:lstStyle/>
          <a:p>
            <a:r>
              <a:rPr lang="en-US" dirty="0">
                <a:solidFill>
                  <a:schemeClr val="accent2"/>
                </a:solidFill>
              </a:rPr>
              <a:t>During Phase 2 we taught your child to blend using the teacher-led blending approach.</a:t>
            </a:r>
            <a:endParaRPr lang="en-US" dirty="0">
              <a:solidFill>
                <a:schemeClr val="accent2"/>
              </a:solidFill>
              <a:cs typeface="Calibri"/>
            </a:endParaRPr>
          </a:p>
          <a:p>
            <a:r>
              <a:rPr lang="en-US" dirty="0">
                <a:solidFill>
                  <a:schemeClr val="accent2"/>
                </a:solidFill>
              </a:rPr>
              <a:t>Now they can start to blend independently.</a:t>
            </a:r>
            <a:endParaRPr lang="en-US" dirty="0">
              <a:solidFill>
                <a:schemeClr val="accent2"/>
              </a:solidFill>
              <a:cs typeface="Calibri"/>
            </a:endParaRPr>
          </a:p>
          <a:p>
            <a:r>
              <a:rPr lang="en-US" dirty="0">
                <a:solidFill>
                  <a:schemeClr val="accent2"/>
                </a:solidFill>
              </a:rPr>
              <a:t>Children are taught to spot the digraph/trigraph in words first.</a:t>
            </a:r>
            <a:endParaRPr lang="en-GB" dirty="0">
              <a:solidFill>
                <a:schemeClr val="accent2"/>
              </a:solidFill>
            </a:endParaRPr>
          </a:p>
        </p:txBody>
      </p:sp>
      <p:sp>
        <p:nvSpPr>
          <p:cNvPr id="5" name="Title 4"/>
          <p:cNvSpPr>
            <a:spLocks noGrp="1"/>
          </p:cNvSpPr>
          <p:nvPr>
            <p:ph type="title"/>
          </p:nvPr>
        </p:nvSpPr>
        <p:spPr/>
        <p:txBody>
          <a:bodyPr lIns="91440" tIns="45720" rIns="91440" bIns="45720" anchor="b" anchorCtr="0"/>
          <a:lstStyle/>
          <a:p>
            <a:r>
              <a:rPr lang="en-US" dirty="0"/>
              <a:t>Reading words with vowel digraphs/trigraphs</a:t>
            </a:r>
            <a:endParaRPr lang="en-GB" dirty="0" err="1"/>
          </a:p>
        </p:txBody>
      </p:sp>
      <p:pic>
        <p:nvPicPr>
          <p:cNvPr id="4" name="Picture 3" descr="A person in a red dress holding a sign&#10;&#10;Description automatically generated">
            <a:extLst>
              <a:ext uri="{FF2B5EF4-FFF2-40B4-BE49-F238E27FC236}">
                <a16:creationId xmlns:a16="http://schemas.microsoft.com/office/drawing/2014/main" id="{64DFFB25-DD70-C68A-35BC-8088076AFBAD}"/>
              </a:ext>
            </a:extLst>
          </p:cNvPr>
          <p:cNvPicPr>
            <a:picLocks noChangeAspect="1"/>
          </p:cNvPicPr>
          <p:nvPr/>
        </p:nvPicPr>
        <p:blipFill>
          <a:blip r:embed="rId3"/>
          <a:stretch>
            <a:fillRect/>
          </a:stretch>
        </p:blipFill>
        <p:spPr>
          <a:xfrm>
            <a:off x="5902518" y="2136809"/>
            <a:ext cx="5900514" cy="3096724"/>
          </a:xfrm>
          <a:prstGeom prst="rect">
            <a:avLst/>
          </a:prstGeom>
        </p:spPr>
      </p:pic>
    </p:spTree>
    <p:extLst>
      <p:ext uri="{BB962C8B-B14F-4D97-AF65-F5344CB8AC3E}">
        <p14:creationId xmlns:p14="http://schemas.microsoft.com/office/powerpoint/2010/main" val="150881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lIns="91440" tIns="45720" rIns="91440" bIns="45720" anchor="t"/>
          <a:lstStyle/>
          <a:p>
            <a:r>
              <a:rPr lang="en-US" dirty="0">
                <a:solidFill>
                  <a:schemeClr val="accent2"/>
                </a:solidFill>
              </a:rPr>
              <a:t>During Phase 3, we start teaching children how to read longer words.</a:t>
            </a:r>
            <a:endParaRPr lang="en-US" dirty="0">
              <a:solidFill>
                <a:schemeClr val="accent2"/>
              </a:solidFill>
              <a:ea typeface="Calibri" panose="020F0502020204030204"/>
              <a:cs typeface="Calibri"/>
            </a:endParaRPr>
          </a:p>
          <a:p>
            <a:r>
              <a:rPr lang="en-US" dirty="0">
                <a:solidFill>
                  <a:schemeClr val="accent2"/>
                </a:solidFill>
                <a:ea typeface="Calibri" panose="020F0502020204030204"/>
                <a:cs typeface="Calibri"/>
              </a:rPr>
              <a:t>We do this using a method called chunking.</a:t>
            </a:r>
          </a:p>
          <a:p>
            <a:endParaRPr lang="en-US" dirty="0">
              <a:solidFill>
                <a:schemeClr val="accent2"/>
              </a:solidFill>
              <a:ea typeface="Calibri" panose="020F0502020204030204"/>
              <a:cs typeface="Calibri"/>
            </a:endParaRPr>
          </a:p>
        </p:txBody>
      </p:sp>
      <p:sp>
        <p:nvSpPr>
          <p:cNvPr id="5" name="Title 4"/>
          <p:cNvSpPr>
            <a:spLocks noGrp="1"/>
          </p:cNvSpPr>
          <p:nvPr>
            <p:ph type="title"/>
          </p:nvPr>
        </p:nvSpPr>
        <p:spPr/>
        <p:txBody>
          <a:bodyPr lIns="91440" tIns="45720" rIns="91440" bIns="45720" anchor="b" anchorCtr="0"/>
          <a:lstStyle/>
          <a:p>
            <a:r>
              <a:rPr lang="en-US" dirty="0"/>
              <a:t>Reading longer words</a:t>
            </a:r>
            <a:endParaRPr lang="en-GB" dirty="0" err="1"/>
          </a:p>
        </p:txBody>
      </p:sp>
      <p:pic>
        <p:nvPicPr>
          <p:cNvPr id="4" name="Picture 3" descr="A person holding a sign&#10;&#10;Description automatically generated">
            <a:extLst>
              <a:ext uri="{FF2B5EF4-FFF2-40B4-BE49-F238E27FC236}">
                <a16:creationId xmlns:a16="http://schemas.microsoft.com/office/drawing/2014/main" id="{E857CD80-BF4E-ED0D-28AB-17FF096FE36D}"/>
              </a:ext>
            </a:extLst>
          </p:cNvPr>
          <p:cNvPicPr>
            <a:picLocks noChangeAspect="1"/>
          </p:cNvPicPr>
          <p:nvPr/>
        </p:nvPicPr>
        <p:blipFill>
          <a:blip r:embed="rId5"/>
          <a:stretch>
            <a:fillRect/>
          </a:stretch>
        </p:blipFill>
        <p:spPr>
          <a:xfrm>
            <a:off x="6224301" y="2435192"/>
            <a:ext cx="5488323" cy="3044032"/>
          </a:xfrm>
          <a:prstGeom prst="roundRect">
            <a:avLst/>
          </a:prstGeom>
        </p:spPr>
      </p:pic>
      <p:pic>
        <p:nvPicPr>
          <p:cNvPr id="3" name="Snipped Rec Longer Words - Made with Clipchamp">
            <a:hlinkClick r:id="" action="ppaction://media"/>
            <a:extLst>
              <a:ext uri="{FF2B5EF4-FFF2-40B4-BE49-F238E27FC236}">
                <a16:creationId xmlns:a16="http://schemas.microsoft.com/office/drawing/2014/main" id="{7A41A1F3-97AF-D940-B434-F3F90DA877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53760" y="2341880"/>
            <a:ext cx="5872480" cy="3230880"/>
          </a:xfrm>
          <a:prstGeom prst="rect">
            <a:avLst/>
          </a:prstGeom>
          <a:noFill/>
        </p:spPr>
      </p:pic>
    </p:spTree>
    <p:extLst>
      <p:ext uri="{BB962C8B-B14F-4D97-AF65-F5344CB8AC3E}">
        <p14:creationId xmlns:p14="http://schemas.microsoft.com/office/powerpoint/2010/main" val="39648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7408" y="2276872"/>
            <a:ext cx="10402459" cy="3600400"/>
          </a:xfrm>
          <a:prstGeom prst="rect">
            <a:avLst/>
          </a:prstGeom>
        </p:spPr>
      </p:pic>
      <p:sp>
        <p:nvSpPr>
          <p:cNvPr id="5" name="Title 4"/>
          <p:cNvSpPr>
            <a:spLocks noGrp="1"/>
          </p:cNvSpPr>
          <p:nvPr>
            <p:ph type="title"/>
          </p:nvPr>
        </p:nvSpPr>
        <p:spPr/>
        <p:txBody>
          <a:bodyPr lIns="91440" tIns="45720" rIns="91440" bIns="45720" anchor="b" anchorCtr="0"/>
          <a:lstStyle/>
          <a:p>
            <a:r>
              <a:rPr lang="en-US"/>
              <a:t>Phase 3 tricky words</a:t>
            </a:r>
            <a:endParaRPr lang="en-GB"/>
          </a:p>
        </p:txBody>
      </p:sp>
      <p:sp>
        <p:nvSpPr>
          <p:cNvPr id="2" name="Oval 1">
            <a:extLst>
              <a:ext uri="{FF2B5EF4-FFF2-40B4-BE49-F238E27FC236}">
                <a16:creationId xmlns:a16="http://schemas.microsoft.com/office/drawing/2014/main" id="{C2F91A71-B792-5B81-B860-793ADFEDB89E}"/>
              </a:ext>
            </a:extLst>
          </p:cNvPr>
          <p:cNvSpPr/>
          <p:nvPr/>
        </p:nvSpPr>
        <p:spPr>
          <a:xfrm>
            <a:off x="6019630" y="994494"/>
            <a:ext cx="5487472" cy="525658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1pPr>
            <a:lvl2pPr marL="4572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2pPr>
            <a:lvl3pPr marL="9144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3pPr>
            <a:lvl4pPr marL="13716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4pPr>
            <a:lvl5pPr marL="18288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5pPr>
            <a:lvl6pPr marL="2286000" algn="l" defTabSz="914400" rtl="0" eaLnBrk="1" latinLnBrk="0" hangingPunct="1">
              <a:defRPr kern="1200">
                <a:solidFill>
                  <a:schemeClr val="lt1"/>
                </a:solidFill>
                <a:latin typeface="+mn-lt"/>
                <a:ea typeface="+mn-ea"/>
                <a:cs typeface="+mn-cs"/>
                <a:sym typeface="Calibri" panose="020F0502020204030204" pitchFamily="34" charset="0"/>
              </a:defRPr>
            </a:lvl6pPr>
            <a:lvl7pPr marL="2743200" algn="l" defTabSz="914400" rtl="0" eaLnBrk="1" latinLnBrk="0" hangingPunct="1">
              <a:defRPr kern="1200">
                <a:solidFill>
                  <a:schemeClr val="lt1"/>
                </a:solidFill>
                <a:latin typeface="+mn-lt"/>
                <a:ea typeface="+mn-ea"/>
                <a:cs typeface="+mn-cs"/>
                <a:sym typeface="Calibri" panose="020F0502020204030204" pitchFamily="34" charset="0"/>
              </a:defRPr>
            </a:lvl7pPr>
            <a:lvl8pPr marL="3200400" algn="l" defTabSz="914400" rtl="0" eaLnBrk="1" latinLnBrk="0" hangingPunct="1">
              <a:defRPr kern="1200">
                <a:solidFill>
                  <a:schemeClr val="lt1"/>
                </a:solidFill>
                <a:latin typeface="+mn-lt"/>
                <a:ea typeface="+mn-ea"/>
                <a:cs typeface="+mn-cs"/>
                <a:sym typeface="Calibri" panose="020F0502020204030204" pitchFamily="34" charset="0"/>
              </a:defRPr>
            </a:lvl8pPr>
            <a:lvl9pPr marL="3657600" algn="l" defTabSz="914400" rtl="0" eaLnBrk="1" latinLnBrk="0" hangingPunct="1">
              <a:defRPr kern="1200">
                <a:solidFill>
                  <a:schemeClr val="lt1"/>
                </a:solidFill>
                <a:latin typeface="+mn-lt"/>
                <a:ea typeface="+mn-ea"/>
                <a:cs typeface="+mn-cs"/>
                <a:sym typeface="Calibri" panose="020F0502020204030204" pitchFamily="34" charset="0"/>
              </a:defRPr>
            </a:lvl9pPr>
          </a:lstStyle>
          <a:p>
            <a:pPr algn="ctr"/>
            <a:endParaRPr lang="en-GB"/>
          </a:p>
        </p:txBody>
      </p:sp>
    </p:spTree>
    <p:extLst>
      <p:ext uri="{BB962C8B-B14F-4D97-AF65-F5344CB8AC3E}">
        <p14:creationId xmlns:p14="http://schemas.microsoft.com/office/powerpoint/2010/main" val="3933582141"/>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956E75EE-0127-48C4-BA62-B79BA083EF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http://schemas.microsoft.com/sharepoint/v3"/>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b390c623-81a0-476f-984a-5b2ad478ef4f"/>
    <ds:schemaRef ds:uri="http://purl.org/dc/dcmitype/"/>
    <ds:schemaRef ds:uri="http://schemas.microsoft.com/office/infopath/2007/PartnerControls"/>
    <ds:schemaRef ds:uri="http://schemas.openxmlformats.org/package/2006/metadata/core-properties"/>
    <ds:schemaRef ds:uri="6d6ce26d-438a-4f93-8ad7-b70bc8847f7f"/>
  </ds:schemaRefs>
</ds:datastoreItem>
</file>

<file path=docProps/app.xml><?xml version="1.0" encoding="utf-8"?>
<Properties xmlns="http://schemas.openxmlformats.org/officeDocument/2006/extended-properties" xmlns:vt="http://schemas.openxmlformats.org/officeDocument/2006/docPropsVTypes">
  <TotalTime>146</TotalTime>
  <Words>1904</Words>
  <Application>Microsoft Office PowerPoint</Application>
  <PresentationFormat>Widescreen</PresentationFormat>
  <Paragraphs>219</Paragraphs>
  <Slides>22</Slides>
  <Notes>22</Notes>
  <HiddenSlides>0</HiddenSlides>
  <MMClips>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Arial</vt:lpstr>
      <vt:lpstr>Arial,Sans-Serif</vt:lpstr>
      <vt:lpstr>Calibri</vt:lpstr>
      <vt:lpstr>Calibri Light</vt:lpstr>
      <vt:lpstr>Courier New</vt:lpstr>
      <vt:lpstr>Gotham Narrow Bold</vt:lpstr>
      <vt:lpstr>Helvetica</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Phonics is:</vt:lpstr>
      <vt:lpstr>Terminology – a recap! </vt:lpstr>
      <vt:lpstr>This term we are teaching Phase 3</vt:lpstr>
      <vt:lpstr>Phase 3 vowel digraphs and trigraphs</vt:lpstr>
      <vt:lpstr>Let’s say the Phase 3 sounds</vt:lpstr>
      <vt:lpstr>Reading words with vowel digraphs/trigraphs</vt:lpstr>
      <vt:lpstr>Reading longer words</vt:lpstr>
      <vt:lpstr>Phase 3 tricky words</vt:lpstr>
      <vt:lpstr>What’s next?</vt:lpstr>
      <vt:lpstr>PowerPoint Presentation</vt:lpstr>
      <vt:lpstr>This term’s spelling  </vt:lpstr>
      <vt:lpstr>How we teach spelling – a recap</vt:lpstr>
      <vt:lpstr>How do we teach reading in books?</vt:lpstr>
      <vt:lpstr>Reading a book at the right level</vt:lpstr>
      <vt:lpstr>PowerPoint Presentation</vt:lpstr>
      <vt:lpstr>The most important thing you  can do is read with your child</vt:lpstr>
      <vt:lpstr>Books going home – a reminder</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Kelly McBride</cp:lastModifiedBy>
  <cp:revision>145</cp:revision>
  <cp:lastPrinted>2021-11-08T18:32:12Z</cp:lastPrinted>
  <dcterms:modified xsi:type="dcterms:W3CDTF">2025-01-10T09:06:29Z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