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Amatic SC" panose="020B0604020202020204" charset="-79"/>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2528de34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2528de34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7b7edee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7b7edee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7b7edee7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7b7edee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7b7edee7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7b7edee7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7b7edee7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7b7edee7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2528de34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2528de34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2528de34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2528de34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2528de3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2528de34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2e8b1d67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2e8b1d67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2e8b1d67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2e8b1d67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2e8b1d67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2e8b1d67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2e8b1d67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2e8b1d67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4302950" y="3542650"/>
            <a:ext cx="932025" cy="754500"/>
          </a:xfrm>
          <a:prstGeom prst="rect">
            <a:avLst/>
          </a:prstGeom>
          <a:noFill/>
          <a:ln>
            <a:noFill/>
          </a:ln>
        </p:spPr>
      </p:pic>
      <p:sp>
        <p:nvSpPr>
          <p:cNvPr id="57" name="Google Shape;57;p13"/>
          <p:cNvSpPr txBox="1"/>
          <p:nvPr/>
        </p:nvSpPr>
        <p:spPr>
          <a:xfrm>
            <a:off x="3164500" y="4518825"/>
            <a:ext cx="3000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100" b="1" i="1">
                <a:solidFill>
                  <a:srgbClr val="FE4E40"/>
                </a:solidFill>
              </a:rPr>
              <a:t>“Nurturing Excellence”</a:t>
            </a:r>
            <a:endParaRPr sz="1100" b="1" i="1">
              <a:solidFill>
                <a:srgbClr val="FE4E40"/>
              </a:solidFill>
            </a:endParaRPr>
          </a:p>
        </p:txBody>
      </p:sp>
      <p:pic>
        <p:nvPicPr>
          <p:cNvPr id="58" name="Google Shape;58;p13"/>
          <p:cNvPicPr preferRelativeResize="0"/>
          <p:nvPr/>
        </p:nvPicPr>
        <p:blipFill>
          <a:blip r:embed="rId4">
            <a:alphaModFix/>
          </a:blip>
          <a:stretch>
            <a:fillRect/>
          </a:stretch>
        </p:blipFill>
        <p:spPr>
          <a:xfrm>
            <a:off x="173313" y="154300"/>
            <a:ext cx="814100" cy="843700"/>
          </a:xfrm>
          <a:prstGeom prst="rect">
            <a:avLst/>
          </a:prstGeom>
          <a:noFill/>
          <a:ln>
            <a:noFill/>
          </a:ln>
        </p:spPr>
      </p:pic>
      <p:sp>
        <p:nvSpPr>
          <p:cNvPr id="59" name="Google Shape;59;p13"/>
          <p:cNvSpPr txBox="1"/>
          <p:nvPr/>
        </p:nvSpPr>
        <p:spPr>
          <a:xfrm>
            <a:off x="404188" y="549675"/>
            <a:ext cx="8520600" cy="2690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Reception Curriculum, </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5700" b="1">
                <a:solidFill>
                  <a:srgbClr val="212121"/>
                </a:solidFill>
                <a:latin typeface="Amatic SC"/>
                <a:ea typeface="Amatic SC"/>
                <a:cs typeface="Amatic SC"/>
                <a:sym typeface="Amatic SC"/>
              </a:rPr>
              <a:t>Phonics &amp; Reading</a:t>
            </a:r>
            <a:endParaRPr sz="5700" b="1">
              <a:solidFill>
                <a:srgbClr val="212121"/>
              </a:solidFill>
              <a:latin typeface="Amatic SC"/>
              <a:ea typeface="Amatic SC"/>
              <a:cs typeface="Amatic SC"/>
              <a:sym typeface="Amatic SC"/>
            </a:endParaRPr>
          </a:p>
        </p:txBody>
      </p:sp>
      <p:pic>
        <p:nvPicPr>
          <p:cNvPr id="60" name="Google Shape;60;p13"/>
          <p:cNvPicPr preferRelativeResize="0"/>
          <p:nvPr/>
        </p:nvPicPr>
        <p:blipFill>
          <a:blip r:embed="rId4">
            <a:alphaModFix/>
          </a:blip>
          <a:stretch>
            <a:fillRect/>
          </a:stretch>
        </p:blipFill>
        <p:spPr>
          <a:xfrm>
            <a:off x="8110713" y="154300"/>
            <a:ext cx="814100" cy="843700"/>
          </a:xfrm>
          <a:prstGeom prst="rect">
            <a:avLst/>
          </a:prstGeom>
          <a:noFill/>
          <a:ln>
            <a:noFill/>
          </a:ln>
        </p:spPr>
      </p:pic>
      <p:pic>
        <p:nvPicPr>
          <p:cNvPr id="61" name="Google Shape;61;p13"/>
          <p:cNvPicPr preferRelativeResize="0"/>
          <p:nvPr/>
        </p:nvPicPr>
        <p:blipFill>
          <a:blip r:embed="rId5">
            <a:alphaModFix/>
          </a:blip>
          <a:stretch>
            <a:fillRect/>
          </a:stretch>
        </p:blipFill>
        <p:spPr>
          <a:xfrm>
            <a:off x="3578264" y="46062"/>
            <a:ext cx="1941575" cy="1060175"/>
          </a:xfrm>
          <a:prstGeom prst="rect">
            <a:avLst/>
          </a:prstGeom>
          <a:noFill/>
          <a:ln>
            <a:noFill/>
          </a:ln>
        </p:spPr>
      </p:pic>
      <p:pic>
        <p:nvPicPr>
          <p:cNvPr id="62" name="Google Shape;62;p13"/>
          <p:cNvPicPr preferRelativeResize="0"/>
          <p:nvPr/>
        </p:nvPicPr>
        <p:blipFill>
          <a:blip r:embed="rId6">
            <a:alphaModFix/>
          </a:blip>
          <a:stretch>
            <a:fillRect/>
          </a:stretch>
        </p:blipFill>
        <p:spPr>
          <a:xfrm rot="-980421">
            <a:off x="7491048" y="2413635"/>
            <a:ext cx="619666" cy="754499"/>
          </a:xfrm>
          <a:prstGeom prst="rect">
            <a:avLst/>
          </a:prstGeom>
          <a:noFill/>
          <a:ln>
            <a:noFill/>
          </a:ln>
        </p:spPr>
      </p:pic>
      <p:pic>
        <p:nvPicPr>
          <p:cNvPr id="63" name="Google Shape;63;p13"/>
          <p:cNvPicPr preferRelativeResize="0"/>
          <p:nvPr/>
        </p:nvPicPr>
        <p:blipFill>
          <a:blip r:embed="rId6">
            <a:alphaModFix/>
          </a:blip>
          <a:stretch>
            <a:fillRect/>
          </a:stretch>
        </p:blipFill>
        <p:spPr>
          <a:xfrm rot="1540371">
            <a:off x="8207923" y="2059123"/>
            <a:ext cx="619666" cy="754499"/>
          </a:xfrm>
          <a:prstGeom prst="rect">
            <a:avLst/>
          </a:prstGeom>
          <a:noFill/>
          <a:ln>
            <a:noFill/>
          </a:ln>
        </p:spPr>
      </p:pic>
      <p:pic>
        <p:nvPicPr>
          <p:cNvPr id="64" name="Google Shape;64;p13"/>
          <p:cNvPicPr preferRelativeResize="0"/>
          <p:nvPr/>
        </p:nvPicPr>
        <p:blipFill>
          <a:blip r:embed="rId7">
            <a:alphaModFix/>
          </a:blip>
          <a:stretch>
            <a:fillRect/>
          </a:stretch>
        </p:blipFill>
        <p:spPr>
          <a:xfrm>
            <a:off x="6449875" y="3612725"/>
            <a:ext cx="1276975" cy="1346625"/>
          </a:xfrm>
          <a:prstGeom prst="rect">
            <a:avLst/>
          </a:prstGeom>
          <a:noFill/>
          <a:ln>
            <a:noFill/>
          </a:ln>
        </p:spPr>
      </p:pic>
      <p:pic>
        <p:nvPicPr>
          <p:cNvPr id="65" name="Google Shape;65;p13"/>
          <p:cNvPicPr preferRelativeResize="0"/>
          <p:nvPr/>
        </p:nvPicPr>
        <p:blipFill>
          <a:blip r:embed="rId8">
            <a:alphaModFix/>
          </a:blip>
          <a:stretch>
            <a:fillRect/>
          </a:stretch>
        </p:blipFill>
        <p:spPr>
          <a:xfrm>
            <a:off x="1668844" y="3612719"/>
            <a:ext cx="1098170" cy="1346625"/>
          </a:xfrm>
          <a:prstGeom prst="rect">
            <a:avLst/>
          </a:prstGeom>
          <a:noFill/>
          <a:ln>
            <a:noFill/>
          </a:ln>
        </p:spPr>
      </p:pic>
      <p:pic>
        <p:nvPicPr>
          <p:cNvPr id="66" name="Google Shape;66;p13"/>
          <p:cNvPicPr preferRelativeResize="0"/>
          <p:nvPr/>
        </p:nvPicPr>
        <p:blipFill>
          <a:blip r:embed="rId6">
            <a:alphaModFix/>
          </a:blip>
          <a:stretch>
            <a:fillRect/>
          </a:stretch>
        </p:blipFill>
        <p:spPr>
          <a:xfrm rot="-980421">
            <a:off x="955573" y="2483710"/>
            <a:ext cx="619666" cy="754499"/>
          </a:xfrm>
          <a:prstGeom prst="rect">
            <a:avLst/>
          </a:prstGeom>
          <a:noFill/>
          <a:ln>
            <a:noFill/>
          </a:ln>
        </p:spPr>
      </p:pic>
      <p:pic>
        <p:nvPicPr>
          <p:cNvPr id="67" name="Google Shape;67;p13"/>
          <p:cNvPicPr preferRelativeResize="0"/>
          <p:nvPr/>
        </p:nvPicPr>
        <p:blipFill>
          <a:blip r:embed="rId6">
            <a:alphaModFix/>
          </a:blip>
          <a:stretch>
            <a:fillRect/>
          </a:stretch>
        </p:blipFill>
        <p:spPr>
          <a:xfrm rot="1540371">
            <a:off x="1675173" y="2059123"/>
            <a:ext cx="619666" cy="754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42"/>
        <p:cNvGrpSpPr/>
        <p:nvPr/>
      </p:nvGrpSpPr>
      <p:grpSpPr>
        <a:xfrm>
          <a:off x="0" y="0"/>
          <a:ext cx="0" cy="0"/>
          <a:chOff x="0" y="0"/>
          <a:chExt cx="0" cy="0"/>
        </a:xfrm>
      </p:grpSpPr>
      <p:sp>
        <p:nvSpPr>
          <p:cNvPr id="143" name="Google Shape;143;p22"/>
          <p:cNvSpPr txBox="1"/>
          <p:nvPr/>
        </p:nvSpPr>
        <p:spPr>
          <a:xfrm>
            <a:off x="2829975" y="-140150"/>
            <a:ext cx="5709600" cy="2144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Bug Club</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2992" b="1">
                <a:solidFill>
                  <a:srgbClr val="212121"/>
                </a:solidFill>
                <a:latin typeface="Amatic SC"/>
                <a:ea typeface="Amatic SC"/>
                <a:cs typeface="Amatic SC"/>
                <a:sym typeface="Amatic SC"/>
              </a:rPr>
              <a:t>Wordless/Picture books</a:t>
            </a:r>
            <a:endParaRPr sz="2992" b="1">
              <a:solidFill>
                <a:srgbClr val="212121"/>
              </a:solidFill>
              <a:latin typeface="Amatic SC"/>
              <a:ea typeface="Amatic SC"/>
              <a:cs typeface="Amatic SC"/>
              <a:sym typeface="Amatic SC"/>
            </a:endParaRPr>
          </a:p>
        </p:txBody>
      </p:sp>
      <p:pic>
        <p:nvPicPr>
          <p:cNvPr id="144" name="Google Shape;144;p22"/>
          <p:cNvPicPr preferRelativeResize="0"/>
          <p:nvPr/>
        </p:nvPicPr>
        <p:blipFill>
          <a:blip r:embed="rId3">
            <a:alphaModFix/>
          </a:blip>
          <a:stretch>
            <a:fillRect/>
          </a:stretch>
        </p:blipFill>
        <p:spPr>
          <a:xfrm>
            <a:off x="67500" y="106975"/>
            <a:ext cx="2960575" cy="1144425"/>
          </a:xfrm>
          <a:prstGeom prst="rect">
            <a:avLst/>
          </a:prstGeom>
          <a:noFill/>
          <a:ln>
            <a:noFill/>
          </a:ln>
        </p:spPr>
      </p:pic>
      <p:sp>
        <p:nvSpPr>
          <p:cNvPr id="145" name="Google Shape;145;p22"/>
          <p:cNvSpPr txBox="1"/>
          <p:nvPr/>
        </p:nvSpPr>
        <p:spPr>
          <a:xfrm>
            <a:off x="3028075" y="2641825"/>
            <a:ext cx="5606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Comic Sans MS"/>
                <a:ea typeface="Comic Sans MS"/>
                <a:cs typeface="Comic Sans MS"/>
                <a:sym typeface="Comic Sans MS"/>
              </a:rPr>
              <a:t>Start by looking at the front cover and title. Make predictions about what might happen.</a:t>
            </a: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What can you see in the picture?</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What is the little boy holding?</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What is the little girls holding?</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What could the story be about?</a:t>
            </a:r>
            <a:endParaRPr sz="1600">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146" name="Google Shape;146;p22"/>
          <p:cNvPicPr preferRelativeResize="0"/>
          <p:nvPr/>
        </p:nvPicPr>
        <p:blipFill>
          <a:blip r:embed="rId4">
            <a:alphaModFix/>
          </a:blip>
          <a:stretch>
            <a:fillRect/>
          </a:stretch>
        </p:blipFill>
        <p:spPr>
          <a:xfrm>
            <a:off x="453738" y="2205575"/>
            <a:ext cx="2188100" cy="222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50"/>
        <p:cNvGrpSpPr/>
        <p:nvPr/>
      </p:nvGrpSpPr>
      <p:grpSpPr>
        <a:xfrm>
          <a:off x="0" y="0"/>
          <a:ext cx="0" cy="0"/>
          <a:chOff x="0" y="0"/>
          <a:chExt cx="0" cy="0"/>
        </a:xfrm>
      </p:grpSpPr>
      <p:sp>
        <p:nvSpPr>
          <p:cNvPr id="151" name="Google Shape;151;p23"/>
          <p:cNvSpPr txBox="1"/>
          <p:nvPr/>
        </p:nvSpPr>
        <p:spPr>
          <a:xfrm>
            <a:off x="2829975" y="-140150"/>
            <a:ext cx="5709600" cy="2144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Bug Club</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2992" b="1">
                <a:solidFill>
                  <a:srgbClr val="212121"/>
                </a:solidFill>
                <a:latin typeface="Amatic SC"/>
                <a:ea typeface="Amatic SC"/>
                <a:cs typeface="Amatic SC"/>
                <a:sym typeface="Amatic SC"/>
              </a:rPr>
              <a:t>Wordless/Picture books</a:t>
            </a:r>
            <a:endParaRPr sz="2992" b="1">
              <a:solidFill>
                <a:srgbClr val="212121"/>
              </a:solidFill>
              <a:latin typeface="Amatic SC"/>
              <a:ea typeface="Amatic SC"/>
              <a:cs typeface="Amatic SC"/>
              <a:sym typeface="Amatic SC"/>
            </a:endParaRPr>
          </a:p>
        </p:txBody>
      </p:sp>
      <p:pic>
        <p:nvPicPr>
          <p:cNvPr id="152" name="Google Shape;152;p23"/>
          <p:cNvPicPr preferRelativeResize="0"/>
          <p:nvPr/>
        </p:nvPicPr>
        <p:blipFill>
          <a:blip r:embed="rId3">
            <a:alphaModFix/>
          </a:blip>
          <a:stretch>
            <a:fillRect/>
          </a:stretch>
        </p:blipFill>
        <p:spPr>
          <a:xfrm>
            <a:off x="67500" y="106975"/>
            <a:ext cx="2960575" cy="1144425"/>
          </a:xfrm>
          <a:prstGeom prst="rect">
            <a:avLst/>
          </a:prstGeom>
          <a:noFill/>
          <a:ln>
            <a:noFill/>
          </a:ln>
        </p:spPr>
      </p:pic>
      <p:pic>
        <p:nvPicPr>
          <p:cNvPr id="153" name="Google Shape;153;p23"/>
          <p:cNvPicPr preferRelativeResize="0"/>
          <p:nvPr/>
        </p:nvPicPr>
        <p:blipFill>
          <a:blip r:embed="rId4">
            <a:alphaModFix/>
          </a:blip>
          <a:stretch>
            <a:fillRect/>
          </a:stretch>
        </p:blipFill>
        <p:spPr>
          <a:xfrm>
            <a:off x="179625" y="1934175"/>
            <a:ext cx="5354378" cy="2834450"/>
          </a:xfrm>
          <a:prstGeom prst="rect">
            <a:avLst/>
          </a:prstGeom>
          <a:noFill/>
          <a:ln>
            <a:noFill/>
          </a:ln>
        </p:spPr>
      </p:pic>
      <p:sp>
        <p:nvSpPr>
          <p:cNvPr id="154" name="Google Shape;154;p23"/>
          <p:cNvSpPr txBox="1"/>
          <p:nvPr/>
        </p:nvSpPr>
        <p:spPr>
          <a:xfrm>
            <a:off x="5718125" y="1821950"/>
            <a:ext cx="3125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ic Sans MS"/>
                <a:ea typeface="Comic Sans MS"/>
                <a:cs typeface="Comic Sans MS"/>
                <a:sym typeface="Comic Sans MS"/>
              </a:rPr>
              <a:t>Look at the illustrations. Don't tell the story straight away. Discuss the facial expressions.</a:t>
            </a:r>
            <a:endParaRPr>
              <a:latin typeface="Comic Sans MS"/>
              <a:ea typeface="Comic Sans MS"/>
              <a:cs typeface="Comic Sans MS"/>
              <a:sym typeface="Comic Sans MS"/>
            </a:endParaRPr>
          </a:p>
          <a:p>
            <a:pPr marL="0" lvl="0" indent="0" algn="l" rtl="0">
              <a:spcBef>
                <a:spcPts val="0"/>
              </a:spcBef>
              <a:spcAft>
                <a:spcPts val="0"/>
              </a:spcAft>
              <a:buNone/>
            </a:pPr>
            <a:r>
              <a:rPr lang="en-GB">
                <a:latin typeface="Comic Sans MS"/>
                <a:ea typeface="Comic Sans MS"/>
                <a:cs typeface="Comic Sans MS"/>
                <a:sym typeface="Comic Sans MS"/>
              </a:rPr>
              <a:t>What has the little boy dropped?</a:t>
            </a:r>
            <a:endParaRPr>
              <a:latin typeface="Comic Sans MS"/>
              <a:ea typeface="Comic Sans MS"/>
              <a:cs typeface="Comic Sans MS"/>
              <a:sym typeface="Comic Sans MS"/>
            </a:endParaRPr>
          </a:p>
          <a:p>
            <a:pPr marL="0" lvl="0" indent="0" algn="l" rtl="0">
              <a:spcBef>
                <a:spcPts val="0"/>
              </a:spcBef>
              <a:spcAft>
                <a:spcPts val="0"/>
              </a:spcAft>
              <a:buNone/>
            </a:pPr>
            <a:r>
              <a:rPr lang="en-GB">
                <a:latin typeface="Comic Sans MS"/>
                <a:ea typeface="Comic Sans MS"/>
                <a:cs typeface="Comic Sans MS"/>
                <a:sym typeface="Comic Sans MS"/>
              </a:rPr>
              <a:t>Who has picked it up?</a:t>
            </a:r>
            <a:endParaRPr>
              <a:latin typeface="Comic Sans MS"/>
              <a:ea typeface="Comic Sans MS"/>
              <a:cs typeface="Comic Sans MS"/>
              <a:sym typeface="Comic Sans MS"/>
            </a:endParaRPr>
          </a:p>
          <a:p>
            <a:pPr marL="0" lvl="0" indent="0" algn="l" rtl="0">
              <a:spcBef>
                <a:spcPts val="0"/>
              </a:spcBef>
              <a:spcAft>
                <a:spcPts val="0"/>
              </a:spcAft>
              <a:buNone/>
            </a:pPr>
            <a:r>
              <a:rPr lang="en-GB">
                <a:latin typeface="Comic Sans MS"/>
                <a:ea typeface="Comic Sans MS"/>
                <a:cs typeface="Comic Sans MS"/>
                <a:sym typeface="Comic Sans MS"/>
              </a:rPr>
              <a:t>Add expressions. </a:t>
            </a:r>
            <a:endParaRPr>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58"/>
        <p:cNvGrpSpPr/>
        <p:nvPr/>
      </p:nvGrpSpPr>
      <p:grpSpPr>
        <a:xfrm>
          <a:off x="0" y="0"/>
          <a:ext cx="0" cy="0"/>
          <a:chOff x="0" y="0"/>
          <a:chExt cx="0" cy="0"/>
        </a:xfrm>
      </p:grpSpPr>
      <p:sp>
        <p:nvSpPr>
          <p:cNvPr id="159" name="Google Shape;159;p24"/>
          <p:cNvSpPr txBox="1"/>
          <p:nvPr/>
        </p:nvSpPr>
        <p:spPr>
          <a:xfrm>
            <a:off x="2829975" y="-140150"/>
            <a:ext cx="5709600" cy="2144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Bug Club</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2992" b="1">
                <a:solidFill>
                  <a:srgbClr val="212121"/>
                </a:solidFill>
                <a:latin typeface="Amatic SC"/>
                <a:ea typeface="Amatic SC"/>
                <a:cs typeface="Amatic SC"/>
                <a:sym typeface="Amatic SC"/>
              </a:rPr>
              <a:t>Wordless/Picture books</a:t>
            </a:r>
            <a:endParaRPr sz="2992" b="1">
              <a:solidFill>
                <a:srgbClr val="212121"/>
              </a:solidFill>
              <a:latin typeface="Amatic SC"/>
              <a:ea typeface="Amatic SC"/>
              <a:cs typeface="Amatic SC"/>
              <a:sym typeface="Amatic SC"/>
            </a:endParaRPr>
          </a:p>
        </p:txBody>
      </p:sp>
      <p:pic>
        <p:nvPicPr>
          <p:cNvPr id="160" name="Google Shape;160;p24"/>
          <p:cNvPicPr preferRelativeResize="0"/>
          <p:nvPr/>
        </p:nvPicPr>
        <p:blipFill>
          <a:blip r:embed="rId3">
            <a:alphaModFix/>
          </a:blip>
          <a:stretch>
            <a:fillRect/>
          </a:stretch>
        </p:blipFill>
        <p:spPr>
          <a:xfrm>
            <a:off x="67500" y="106975"/>
            <a:ext cx="2960575" cy="1144425"/>
          </a:xfrm>
          <a:prstGeom prst="rect">
            <a:avLst/>
          </a:prstGeom>
          <a:noFill/>
          <a:ln>
            <a:noFill/>
          </a:ln>
        </p:spPr>
      </p:pic>
      <p:sp>
        <p:nvSpPr>
          <p:cNvPr id="161" name="Google Shape;161;p24"/>
          <p:cNvSpPr txBox="1"/>
          <p:nvPr/>
        </p:nvSpPr>
        <p:spPr>
          <a:xfrm>
            <a:off x="5718125" y="1821950"/>
            <a:ext cx="3125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ic Sans MS"/>
                <a:ea typeface="Comic Sans MS"/>
                <a:cs typeface="Comic Sans MS"/>
                <a:sym typeface="Comic Sans MS"/>
              </a:rPr>
              <a:t>The invite your child to tell the story. Help them to expand their ideas using who, why, when and what questions. Encourage them to use the information from the illustrations to answer.</a:t>
            </a:r>
            <a:endParaRPr>
              <a:latin typeface="Comic Sans MS"/>
              <a:ea typeface="Comic Sans MS"/>
              <a:cs typeface="Comic Sans MS"/>
              <a:sym typeface="Comic Sans MS"/>
            </a:endParaRPr>
          </a:p>
        </p:txBody>
      </p:sp>
      <p:pic>
        <p:nvPicPr>
          <p:cNvPr id="162" name="Google Shape;162;p24"/>
          <p:cNvPicPr preferRelativeResize="0"/>
          <p:nvPr/>
        </p:nvPicPr>
        <p:blipFill>
          <a:blip r:embed="rId4">
            <a:alphaModFix/>
          </a:blip>
          <a:stretch>
            <a:fillRect/>
          </a:stretch>
        </p:blipFill>
        <p:spPr>
          <a:xfrm>
            <a:off x="67500" y="1596050"/>
            <a:ext cx="5363593" cy="283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66"/>
        <p:cNvGrpSpPr/>
        <p:nvPr/>
      </p:nvGrpSpPr>
      <p:grpSpPr>
        <a:xfrm>
          <a:off x="0" y="0"/>
          <a:ext cx="0" cy="0"/>
          <a:chOff x="0" y="0"/>
          <a:chExt cx="0" cy="0"/>
        </a:xfrm>
      </p:grpSpPr>
      <p:pic>
        <p:nvPicPr>
          <p:cNvPr id="167" name="Google Shape;167;p25"/>
          <p:cNvPicPr preferRelativeResize="0"/>
          <p:nvPr/>
        </p:nvPicPr>
        <p:blipFill>
          <a:blip r:embed="rId3">
            <a:alphaModFix/>
          </a:blip>
          <a:stretch>
            <a:fillRect/>
          </a:stretch>
        </p:blipFill>
        <p:spPr>
          <a:xfrm>
            <a:off x="173313" y="154300"/>
            <a:ext cx="814100" cy="843700"/>
          </a:xfrm>
          <a:prstGeom prst="rect">
            <a:avLst/>
          </a:prstGeom>
          <a:noFill/>
          <a:ln>
            <a:noFill/>
          </a:ln>
        </p:spPr>
      </p:pic>
      <p:pic>
        <p:nvPicPr>
          <p:cNvPr id="168" name="Google Shape;168;p25"/>
          <p:cNvPicPr preferRelativeResize="0"/>
          <p:nvPr/>
        </p:nvPicPr>
        <p:blipFill>
          <a:blip r:embed="rId3">
            <a:alphaModFix/>
          </a:blip>
          <a:stretch>
            <a:fillRect/>
          </a:stretch>
        </p:blipFill>
        <p:spPr>
          <a:xfrm>
            <a:off x="8110713" y="154300"/>
            <a:ext cx="814100" cy="843700"/>
          </a:xfrm>
          <a:prstGeom prst="rect">
            <a:avLst/>
          </a:prstGeom>
          <a:noFill/>
          <a:ln>
            <a:noFill/>
          </a:ln>
        </p:spPr>
      </p:pic>
      <p:pic>
        <p:nvPicPr>
          <p:cNvPr id="169" name="Google Shape;169;p25"/>
          <p:cNvPicPr preferRelativeResize="0"/>
          <p:nvPr/>
        </p:nvPicPr>
        <p:blipFill>
          <a:blip r:embed="rId4">
            <a:alphaModFix/>
          </a:blip>
          <a:stretch>
            <a:fillRect/>
          </a:stretch>
        </p:blipFill>
        <p:spPr>
          <a:xfrm>
            <a:off x="3830546" y="154305"/>
            <a:ext cx="1186825" cy="648050"/>
          </a:xfrm>
          <a:prstGeom prst="rect">
            <a:avLst/>
          </a:prstGeom>
          <a:noFill/>
          <a:ln>
            <a:noFill/>
          </a:ln>
        </p:spPr>
      </p:pic>
      <p:pic>
        <p:nvPicPr>
          <p:cNvPr id="170" name="Google Shape;170;p25"/>
          <p:cNvPicPr preferRelativeResize="0"/>
          <p:nvPr/>
        </p:nvPicPr>
        <p:blipFill>
          <a:blip r:embed="rId5">
            <a:alphaModFix/>
          </a:blip>
          <a:stretch>
            <a:fillRect/>
          </a:stretch>
        </p:blipFill>
        <p:spPr>
          <a:xfrm rot="-980421">
            <a:off x="7659248" y="2643685"/>
            <a:ext cx="619666" cy="754499"/>
          </a:xfrm>
          <a:prstGeom prst="rect">
            <a:avLst/>
          </a:prstGeom>
          <a:noFill/>
          <a:ln>
            <a:noFill/>
          </a:ln>
        </p:spPr>
      </p:pic>
      <p:pic>
        <p:nvPicPr>
          <p:cNvPr id="171" name="Google Shape;171;p25"/>
          <p:cNvPicPr preferRelativeResize="0"/>
          <p:nvPr/>
        </p:nvPicPr>
        <p:blipFill>
          <a:blip r:embed="rId5">
            <a:alphaModFix/>
          </a:blip>
          <a:stretch>
            <a:fillRect/>
          </a:stretch>
        </p:blipFill>
        <p:spPr>
          <a:xfrm rot="1540371">
            <a:off x="8243573" y="1834873"/>
            <a:ext cx="619666" cy="754499"/>
          </a:xfrm>
          <a:prstGeom prst="rect">
            <a:avLst/>
          </a:prstGeom>
          <a:noFill/>
          <a:ln>
            <a:noFill/>
          </a:ln>
        </p:spPr>
      </p:pic>
      <p:pic>
        <p:nvPicPr>
          <p:cNvPr id="172" name="Google Shape;172;p25"/>
          <p:cNvPicPr preferRelativeResize="0"/>
          <p:nvPr/>
        </p:nvPicPr>
        <p:blipFill>
          <a:blip r:embed="rId6">
            <a:alphaModFix/>
          </a:blip>
          <a:stretch>
            <a:fillRect/>
          </a:stretch>
        </p:blipFill>
        <p:spPr>
          <a:xfrm>
            <a:off x="7879275" y="3724850"/>
            <a:ext cx="1276975" cy="1346625"/>
          </a:xfrm>
          <a:prstGeom prst="rect">
            <a:avLst/>
          </a:prstGeom>
          <a:noFill/>
          <a:ln>
            <a:noFill/>
          </a:ln>
        </p:spPr>
      </p:pic>
      <p:pic>
        <p:nvPicPr>
          <p:cNvPr id="173" name="Google Shape;173;p25"/>
          <p:cNvPicPr preferRelativeResize="0"/>
          <p:nvPr/>
        </p:nvPicPr>
        <p:blipFill>
          <a:blip r:embed="rId7">
            <a:alphaModFix/>
          </a:blip>
          <a:stretch>
            <a:fillRect/>
          </a:stretch>
        </p:blipFill>
        <p:spPr>
          <a:xfrm>
            <a:off x="-6" y="3796869"/>
            <a:ext cx="1098170" cy="1346625"/>
          </a:xfrm>
          <a:prstGeom prst="rect">
            <a:avLst/>
          </a:prstGeom>
          <a:noFill/>
          <a:ln>
            <a:noFill/>
          </a:ln>
        </p:spPr>
      </p:pic>
      <p:pic>
        <p:nvPicPr>
          <p:cNvPr id="174" name="Google Shape;174;p25"/>
          <p:cNvPicPr preferRelativeResize="0"/>
          <p:nvPr/>
        </p:nvPicPr>
        <p:blipFill>
          <a:blip r:embed="rId5">
            <a:alphaModFix/>
          </a:blip>
          <a:stretch>
            <a:fillRect/>
          </a:stretch>
        </p:blipFill>
        <p:spPr>
          <a:xfrm rot="-980421">
            <a:off x="239260" y="2059110"/>
            <a:ext cx="619666" cy="754499"/>
          </a:xfrm>
          <a:prstGeom prst="rect">
            <a:avLst/>
          </a:prstGeom>
          <a:noFill/>
          <a:ln>
            <a:noFill/>
          </a:ln>
        </p:spPr>
      </p:pic>
      <p:pic>
        <p:nvPicPr>
          <p:cNvPr id="175" name="Google Shape;175;p25"/>
          <p:cNvPicPr preferRelativeResize="0"/>
          <p:nvPr/>
        </p:nvPicPr>
        <p:blipFill>
          <a:blip r:embed="rId5">
            <a:alphaModFix/>
          </a:blip>
          <a:stretch>
            <a:fillRect/>
          </a:stretch>
        </p:blipFill>
        <p:spPr>
          <a:xfrm rot="1540371">
            <a:off x="708123" y="1260273"/>
            <a:ext cx="619666" cy="754499"/>
          </a:xfrm>
          <a:prstGeom prst="rect">
            <a:avLst/>
          </a:prstGeom>
          <a:noFill/>
          <a:ln>
            <a:noFill/>
          </a:ln>
        </p:spPr>
      </p:pic>
      <p:sp>
        <p:nvSpPr>
          <p:cNvPr id="176" name="Google Shape;176;p25"/>
          <p:cNvSpPr txBox="1"/>
          <p:nvPr/>
        </p:nvSpPr>
        <p:spPr>
          <a:xfrm>
            <a:off x="404188" y="866913"/>
            <a:ext cx="8520600" cy="2690400"/>
          </a:xfrm>
          <a:prstGeom prst="rect">
            <a:avLst/>
          </a:prstGeom>
          <a:noFill/>
          <a:ln>
            <a:noFill/>
          </a:ln>
        </p:spPr>
        <p:txBody>
          <a:bodyPr spcFirstLastPara="1" wrap="square" lIns="91425" tIns="91425" rIns="91425" bIns="91425" anchor="ctr" anchorCtr="0">
            <a:normAutofit fontScale="55000" lnSpcReduction="20000"/>
          </a:bodyPr>
          <a:lstStyle/>
          <a:p>
            <a:pPr marL="0" lvl="0" indent="0" algn="ctr" rtl="0">
              <a:spcBef>
                <a:spcPts val="0"/>
              </a:spcBef>
              <a:spcAft>
                <a:spcPts val="0"/>
              </a:spcAft>
              <a:buNone/>
            </a:pPr>
            <a:r>
              <a:rPr lang="en-GB" sz="6245" b="1">
                <a:solidFill>
                  <a:srgbClr val="212121"/>
                </a:solidFill>
                <a:latin typeface="Amatic SC"/>
                <a:ea typeface="Amatic SC"/>
                <a:cs typeface="Amatic SC"/>
                <a:sym typeface="Amatic SC"/>
              </a:rPr>
              <a:t>“If you want your children to be intelligent,</a:t>
            </a:r>
            <a:endParaRPr sz="6245"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6245" b="1">
                <a:solidFill>
                  <a:srgbClr val="212121"/>
                </a:solidFill>
                <a:latin typeface="Amatic SC"/>
                <a:ea typeface="Amatic SC"/>
                <a:cs typeface="Amatic SC"/>
                <a:sym typeface="Amatic SC"/>
              </a:rPr>
              <a:t>Read them fairy tales.</a:t>
            </a:r>
            <a:endParaRPr sz="6245"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6245" b="1">
                <a:solidFill>
                  <a:srgbClr val="212121"/>
                </a:solidFill>
                <a:latin typeface="Amatic SC"/>
                <a:ea typeface="Amatic SC"/>
                <a:cs typeface="Amatic SC"/>
                <a:sym typeface="Amatic SC"/>
              </a:rPr>
              <a:t>If you want them</a:t>
            </a:r>
            <a:endParaRPr sz="6245"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6245" b="1">
                <a:solidFill>
                  <a:srgbClr val="212121"/>
                </a:solidFill>
                <a:latin typeface="Amatic SC"/>
                <a:ea typeface="Amatic SC"/>
                <a:cs typeface="Amatic SC"/>
                <a:sym typeface="Amatic SC"/>
              </a:rPr>
              <a:t>To be more intelligent,</a:t>
            </a:r>
            <a:endParaRPr sz="6245"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6245" b="1">
                <a:solidFill>
                  <a:srgbClr val="212121"/>
                </a:solidFill>
                <a:latin typeface="Amatic SC"/>
                <a:ea typeface="Amatic SC"/>
                <a:cs typeface="Amatic SC"/>
                <a:sym typeface="Amatic SC"/>
              </a:rPr>
              <a:t>Read them more fairy tales.</a:t>
            </a:r>
            <a:r>
              <a:rPr lang="en-GB" sz="5700" b="1">
                <a:solidFill>
                  <a:srgbClr val="212121"/>
                </a:solidFill>
                <a:latin typeface="Amatic SC"/>
                <a:ea typeface="Amatic SC"/>
                <a:cs typeface="Amatic SC"/>
                <a:sym typeface="Amatic SC"/>
              </a:rPr>
              <a:t>”</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3518" b="1">
                <a:solidFill>
                  <a:srgbClr val="FF0000"/>
                </a:solidFill>
                <a:latin typeface="Amatic SC"/>
                <a:ea typeface="Amatic SC"/>
                <a:cs typeface="Amatic SC"/>
                <a:sym typeface="Amatic SC"/>
              </a:rPr>
              <a:t>Albert Einstein</a:t>
            </a:r>
            <a:r>
              <a:rPr lang="en-GB" sz="5700" b="1">
                <a:solidFill>
                  <a:srgbClr val="212121"/>
                </a:solidFill>
                <a:latin typeface="Amatic SC"/>
                <a:ea typeface="Amatic SC"/>
                <a:cs typeface="Amatic SC"/>
                <a:sym typeface="Amatic SC"/>
              </a:rPr>
              <a:t> </a:t>
            </a:r>
            <a:endParaRPr sz="5700" b="1">
              <a:solidFill>
                <a:srgbClr val="212121"/>
              </a:solidFill>
              <a:latin typeface="Amatic SC"/>
              <a:ea typeface="Amatic SC"/>
              <a:cs typeface="Amatic SC"/>
              <a:sym typeface="Amatic SC"/>
            </a:endParaRPr>
          </a:p>
        </p:txBody>
      </p:sp>
      <p:sp>
        <p:nvSpPr>
          <p:cNvPr id="177" name="Google Shape;177;p25"/>
          <p:cNvSpPr txBox="1"/>
          <p:nvPr/>
        </p:nvSpPr>
        <p:spPr>
          <a:xfrm>
            <a:off x="1610500" y="4054538"/>
            <a:ext cx="6108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Comic Sans MS"/>
                <a:ea typeface="Comic Sans MS"/>
                <a:cs typeface="Comic Sans MS"/>
                <a:sym typeface="Comic Sans MS"/>
              </a:rPr>
              <a:t>Any questions please do not hesitate to contact me.</a:t>
            </a:r>
            <a:endParaRPr>
              <a:latin typeface="Comic Sans MS"/>
              <a:ea typeface="Comic Sans MS"/>
              <a:cs typeface="Comic Sans MS"/>
              <a:sym typeface="Comic Sans MS"/>
            </a:endParaRPr>
          </a:p>
          <a:p>
            <a:pPr marL="0" lvl="0" indent="0" algn="ctr" rtl="0">
              <a:spcBef>
                <a:spcPts val="0"/>
              </a:spcBef>
              <a:spcAft>
                <a:spcPts val="0"/>
              </a:spcAft>
              <a:buNone/>
            </a:pPr>
            <a:r>
              <a:rPr lang="en-GB">
                <a:latin typeface="Comic Sans MS"/>
                <a:ea typeface="Comic Sans MS"/>
                <a:cs typeface="Comic Sans MS"/>
                <a:sym typeface="Comic Sans MS"/>
              </a:rPr>
              <a:t>Thank you </a:t>
            </a:r>
            <a:endParaRPr>
              <a:latin typeface="Comic Sans MS"/>
              <a:ea typeface="Comic Sans MS"/>
              <a:cs typeface="Comic Sans MS"/>
              <a:sym typeface="Comic Sans MS"/>
            </a:endParaRPr>
          </a:p>
          <a:p>
            <a:pPr marL="0" lvl="0" indent="0" algn="ctr" rtl="0">
              <a:spcBef>
                <a:spcPts val="0"/>
              </a:spcBef>
              <a:spcAft>
                <a:spcPts val="0"/>
              </a:spcAft>
              <a:buNone/>
            </a:pPr>
            <a:r>
              <a:rPr lang="en-GB">
                <a:latin typeface="Comic Sans MS"/>
                <a:ea typeface="Comic Sans MS"/>
                <a:cs typeface="Comic Sans MS"/>
                <a:sym typeface="Comic Sans MS"/>
              </a:rPr>
              <a:t>Mrs Saleh</a:t>
            </a:r>
            <a:endParaRPr>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71"/>
        <p:cNvGrpSpPr/>
        <p:nvPr/>
      </p:nvGrpSpPr>
      <p:grpSpPr>
        <a:xfrm>
          <a:off x="0" y="0"/>
          <a:ext cx="0" cy="0"/>
          <a:chOff x="0" y="0"/>
          <a:chExt cx="0" cy="0"/>
        </a:xfrm>
      </p:grpSpPr>
      <p:sp>
        <p:nvSpPr>
          <p:cNvPr id="72" name="Google Shape;72;p14"/>
          <p:cNvSpPr txBox="1"/>
          <p:nvPr/>
        </p:nvSpPr>
        <p:spPr>
          <a:xfrm>
            <a:off x="3056375" y="0"/>
            <a:ext cx="3473700" cy="12240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Reminders:</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endParaRPr sz="5700" b="1">
              <a:solidFill>
                <a:srgbClr val="212121"/>
              </a:solidFill>
              <a:latin typeface="Amatic SC"/>
              <a:ea typeface="Amatic SC"/>
              <a:cs typeface="Amatic SC"/>
              <a:sym typeface="Amatic SC"/>
            </a:endParaRPr>
          </a:p>
        </p:txBody>
      </p:sp>
      <p:sp>
        <p:nvSpPr>
          <p:cNvPr id="73" name="Google Shape;73;p14"/>
          <p:cNvSpPr txBox="1"/>
          <p:nvPr/>
        </p:nvSpPr>
        <p:spPr>
          <a:xfrm>
            <a:off x="297150" y="580150"/>
            <a:ext cx="87021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PE days are </a:t>
            </a:r>
            <a:r>
              <a:rPr lang="en-GB" b="1">
                <a:solidFill>
                  <a:srgbClr val="9900FF"/>
                </a:solidFill>
                <a:latin typeface="Comic Sans MS"/>
                <a:ea typeface="Comic Sans MS"/>
                <a:cs typeface="Comic Sans MS"/>
                <a:sym typeface="Comic Sans MS"/>
              </a:rPr>
              <a:t>Monday</a:t>
            </a:r>
            <a:r>
              <a:rPr lang="en-GB">
                <a:latin typeface="Comic Sans MS"/>
                <a:ea typeface="Comic Sans MS"/>
                <a:cs typeface="Comic Sans MS"/>
                <a:sym typeface="Comic Sans MS"/>
              </a:rPr>
              <a:t> and </a:t>
            </a:r>
            <a:r>
              <a:rPr lang="en-GB" b="1">
                <a:solidFill>
                  <a:srgbClr val="9900FF"/>
                </a:solidFill>
                <a:latin typeface="Comic Sans MS"/>
                <a:ea typeface="Comic Sans MS"/>
                <a:cs typeface="Comic Sans MS"/>
                <a:sym typeface="Comic Sans MS"/>
              </a:rPr>
              <a:t>Friday</a:t>
            </a:r>
            <a:r>
              <a:rPr lang="en-GB">
                <a:latin typeface="Comic Sans MS"/>
                <a:ea typeface="Comic Sans MS"/>
                <a:cs typeface="Comic Sans MS"/>
                <a:sym typeface="Comic Sans MS"/>
              </a:rPr>
              <a:t>. Please ensure your child’s PE kit is in school on a Monday. Children are to come into school on Friday wearing their PE kit as it is ‘Fit Friday.’.</a:t>
            </a:r>
            <a:endParaRPr>
              <a:latin typeface="Comic Sans MS"/>
              <a:ea typeface="Comic Sans MS"/>
              <a:cs typeface="Comic Sans MS"/>
              <a:sym typeface="Comic Sans MS"/>
            </a:endParaRPr>
          </a:p>
          <a:p>
            <a:pPr marL="457200" lvl="0" indent="0" algn="l"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encourage independence at home. Going to the toilet independently, dressing and undressing, putting coats on etc.</a:t>
            </a:r>
            <a:endParaRPr>
              <a:latin typeface="Comic Sans MS"/>
              <a:ea typeface="Comic Sans MS"/>
              <a:cs typeface="Comic Sans MS"/>
              <a:sym typeface="Comic Sans MS"/>
            </a:endParaRPr>
          </a:p>
          <a:p>
            <a:pPr marL="457200" lvl="0" indent="0" algn="l"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ensure your child has their book bag in school everyday.</a:t>
            </a:r>
            <a:endParaRPr>
              <a:latin typeface="Comic Sans MS"/>
              <a:ea typeface="Comic Sans MS"/>
              <a:cs typeface="Comic Sans MS"/>
              <a:sym typeface="Comic Sans MS"/>
            </a:endParaRPr>
          </a:p>
          <a:p>
            <a:pPr marL="457200" lvl="0" indent="0" algn="l"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Water bottles- </a:t>
            </a:r>
            <a:r>
              <a:rPr lang="en-GB" b="1">
                <a:solidFill>
                  <a:srgbClr val="9900FF"/>
                </a:solidFill>
                <a:latin typeface="Comic Sans MS"/>
                <a:ea typeface="Comic Sans MS"/>
                <a:cs typeface="Comic Sans MS"/>
                <a:sym typeface="Comic Sans MS"/>
              </a:rPr>
              <a:t>no juice please</a:t>
            </a:r>
            <a:r>
              <a:rPr lang="en-GB">
                <a:latin typeface="Comic Sans MS"/>
                <a:ea typeface="Comic Sans MS"/>
                <a:cs typeface="Comic Sans MS"/>
                <a:sym typeface="Comic Sans MS"/>
              </a:rPr>
              <a:t>!</a:t>
            </a:r>
            <a:endParaRPr>
              <a:latin typeface="Comic Sans MS"/>
              <a:ea typeface="Comic Sans MS"/>
              <a:cs typeface="Comic Sans MS"/>
              <a:sym typeface="Comic Sans MS"/>
            </a:endParaRPr>
          </a:p>
          <a:p>
            <a:pPr marL="457200" lvl="0" indent="0" algn="l"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b="1">
                <a:solidFill>
                  <a:srgbClr val="9900FF"/>
                </a:solidFill>
                <a:latin typeface="Comic Sans MS"/>
                <a:ea typeface="Comic Sans MS"/>
                <a:cs typeface="Comic Sans MS"/>
                <a:sym typeface="Comic Sans MS"/>
              </a:rPr>
              <a:t>No toys</a:t>
            </a:r>
            <a:r>
              <a:rPr lang="en-GB">
                <a:latin typeface="Comic Sans MS"/>
                <a:ea typeface="Comic Sans MS"/>
                <a:cs typeface="Comic Sans MS"/>
                <a:sym typeface="Comic Sans MS"/>
              </a:rPr>
              <a:t> in school.</a:t>
            </a:r>
            <a:endParaRPr>
              <a:latin typeface="Comic Sans MS"/>
              <a:ea typeface="Comic Sans MS"/>
              <a:cs typeface="Comic Sans MS"/>
              <a:sym typeface="Comic Sans MS"/>
            </a:endParaRPr>
          </a:p>
          <a:p>
            <a:pPr marL="457200" lvl="0" indent="0" algn="l"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ensure names are on everything!</a:t>
            </a:r>
            <a:endParaRPr>
              <a:latin typeface="Comic Sans MS"/>
              <a:ea typeface="Comic Sans MS"/>
              <a:cs typeface="Comic Sans MS"/>
              <a:sym typeface="Comic Sans MS"/>
            </a:endParaRPr>
          </a:p>
        </p:txBody>
      </p:sp>
      <p:sp>
        <p:nvSpPr>
          <p:cNvPr id="74" name="Google Shape;74;p14"/>
          <p:cNvSpPr txBox="1"/>
          <p:nvPr/>
        </p:nvSpPr>
        <p:spPr>
          <a:xfrm>
            <a:off x="2720600" y="3371500"/>
            <a:ext cx="3473700" cy="10857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Lunch:</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endParaRPr sz="5700" b="1">
              <a:solidFill>
                <a:srgbClr val="212121"/>
              </a:solidFill>
              <a:latin typeface="Amatic SC"/>
              <a:ea typeface="Amatic SC"/>
              <a:cs typeface="Amatic SC"/>
              <a:sym typeface="Amatic SC"/>
            </a:endParaRPr>
          </a:p>
        </p:txBody>
      </p:sp>
      <p:sp>
        <p:nvSpPr>
          <p:cNvPr id="75" name="Google Shape;75;p14"/>
          <p:cNvSpPr txBox="1"/>
          <p:nvPr/>
        </p:nvSpPr>
        <p:spPr>
          <a:xfrm>
            <a:off x="332525" y="3891225"/>
            <a:ext cx="86739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If your child is not eating we will let you know.</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go through the menu with your child and discuss what they will be having for lunch that day.</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Your child can bring in a </a:t>
            </a:r>
            <a:r>
              <a:rPr lang="en-GB" b="1">
                <a:solidFill>
                  <a:srgbClr val="9900FF"/>
                </a:solidFill>
                <a:latin typeface="Comic Sans MS"/>
                <a:ea typeface="Comic Sans MS"/>
                <a:cs typeface="Comic Sans MS"/>
                <a:sym typeface="Comic Sans MS"/>
              </a:rPr>
              <a:t>piece of fruit</a:t>
            </a:r>
            <a:r>
              <a:rPr lang="en-GB">
                <a:latin typeface="Comic Sans MS"/>
                <a:ea typeface="Comic Sans MS"/>
                <a:cs typeface="Comic Sans MS"/>
                <a:sym typeface="Comic Sans MS"/>
              </a:rPr>
              <a:t> for afternoon snack.</a:t>
            </a:r>
            <a:endParaRPr>
              <a:latin typeface="Comic Sans MS"/>
              <a:ea typeface="Comic Sans MS"/>
              <a:cs typeface="Comic Sans MS"/>
              <a:sym typeface="Comic Sans MS"/>
            </a:endParaRPr>
          </a:p>
        </p:txBody>
      </p:sp>
      <p:pic>
        <p:nvPicPr>
          <p:cNvPr id="76" name="Google Shape;76;p14"/>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77" name="Google Shape;77;p14"/>
          <p:cNvPicPr preferRelativeResize="0"/>
          <p:nvPr/>
        </p:nvPicPr>
        <p:blipFill rotWithShape="1">
          <a:blip r:embed="rId3">
            <a:alphaModFix/>
          </a:blip>
          <a:srcRect t="4434" b="2403"/>
          <a:stretch/>
        </p:blipFill>
        <p:spPr>
          <a:xfrm>
            <a:off x="8512200" y="0"/>
            <a:ext cx="631800" cy="67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1204475" y="337925"/>
            <a:ext cx="1170625" cy="1055850"/>
          </a:xfrm>
          <a:prstGeom prst="rect">
            <a:avLst/>
          </a:prstGeom>
          <a:noFill/>
          <a:ln>
            <a:noFill/>
          </a:ln>
        </p:spPr>
      </p:pic>
      <p:sp>
        <p:nvSpPr>
          <p:cNvPr id="83" name="Google Shape;83;p15"/>
          <p:cNvSpPr txBox="1"/>
          <p:nvPr/>
        </p:nvSpPr>
        <p:spPr>
          <a:xfrm>
            <a:off x="2375100" y="35375"/>
            <a:ext cx="3700200" cy="1358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Class Dojo</a:t>
            </a:r>
            <a:endParaRPr sz="5700" b="1">
              <a:solidFill>
                <a:srgbClr val="212121"/>
              </a:solidFill>
              <a:latin typeface="Amatic SC"/>
              <a:ea typeface="Amatic SC"/>
              <a:cs typeface="Amatic SC"/>
              <a:sym typeface="Amatic SC"/>
            </a:endParaRPr>
          </a:p>
        </p:txBody>
      </p:sp>
      <p:sp>
        <p:nvSpPr>
          <p:cNvPr id="84" name="Google Shape;84;p15"/>
          <p:cNvSpPr txBox="1"/>
          <p:nvPr/>
        </p:nvSpPr>
        <p:spPr>
          <a:xfrm>
            <a:off x="271175" y="1434225"/>
            <a:ext cx="87021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Class Dojo will be used to share learning, achievements and any important information.</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‘like’ and comment!</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I have sent out a link via ParentMail to access your child’s Class Dojo page. If you have any issues accessing Class Dojo please see me</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The messaging part of Class Dojo will not be used in school. If you have any questions or queries please contact the school.</a:t>
            </a:r>
            <a:endParaRPr>
              <a:latin typeface="Comic Sans MS"/>
              <a:ea typeface="Comic Sans MS"/>
              <a:cs typeface="Comic Sans MS"/>
              <a:sym typeface="Comic Sans MS"/>
            </a:endParaRPr>
          </a:p>
        </p:txBody>
      </p:sp>
      <p:pic>
        <p:nvPicPr>
          <p:cNvPr id="85" name="Google Shape;85;p15"/>
          <p:cNvPicPr preferRelativeResize="0"/>
          <p:nvPr/>
        </p:nvPicPr>
        <p:blipFill rotWithShape="1">
          <a:blip r:embed="rId4">
            <a:alphaModFix/>
          </a:blip>
          <a:srcRect t="4434" b="2403"/>
          <a:stretch/>
        </p:blipFill>
        <p:spPr>
          <a:xfrm>
            <a:off x="0" y="35375"/>
            <a:ext cx="631800" cy="672125"/>
          </a:xfrm>
          <a:prstGeom prst="rect">
            <a:avLst/>
          </a:prstGeom>
          <a:noFill/>
          <a:ln>
            <a:noFill/>
          </a:ln>
        </p:spPr>
      </p:pic>
      <p:pic>
        <p:nvPicPr>
          <p:cNvPr id="86" name="Google Shape;86;p15"/>
          <p:cNvPicPr preferRelativeResize="0"/>
          <p:nvPr/>
        </p:nvPicPr>
        <p:blipFill rotWithShape="1">
          <a:blip r:embed="rId4">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93"/>
        <p:cNvGrpSpPr/>
        <p:nvPr/>
      </p:nvGrpSpPr>
      <p:grpSpPr>
        <a:xfrm>
          <a:off x="0" y="0"/>
          <a:ext cx="0" cy="0"/>
          <a:chOff x="0" y="0"/>
          <a:chExt cx="0" cy="0"/>
        </a:xfrm>
      </p:grpSpPr>
      <p:sp>
        <p:nvSpPr>
          <p:cNvPr id="94" name="Google Shape;94;p16"/>
          <p:cNvSpPr txBox="1"/>
          <p:nvPr/>
        </p:nvSpPr>
        <p:spPr>
          <a:xfrm>
            <a:off x="2829975" y="0"/>
            <a:ext cx="3700200" cy="1358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What is Phonics?</a:t>
            </a:r>
            <a:endParaRPr sz="5700" b="1">
              <a:solidFill>
                <a:srgbClr val="212121"/>
              </a:solidFill>
              <a:latin typeface="Amatic SC"/>
              <a:ea typeface="Amatic SC"/>
              <a:cs typeface="Amatic SC"/>
              <a:sym typeface="Amatic SC"/>
            </a:endParaRPr>
          </a:p>
        </p:txBody>
      </p:sp>
      <p:sp>
        <p:nvSpPr>
          <p:cNvPr id="95" name="Google Shape;95;p16"/>
          <p:cNvSpPr txBox="1"/>
          <p:nvPr/>
        </p:nvSpPr>
        <p:spPr>
          <a:xfrm>
            <a:off x="210225" y="1065150"/>
            <a:ext cx="8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96" name="Google Shape;96;p16"/>
          <p:cNvSpPr txBox="1"/>
          <p:nvPr/>
        </p:nvSpPr>
        <p:spPr>
          <a:xfrm>
            <a:off x="322350" y="1163250"/>
            <a:ext cx="8423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Comic Sans MS"/>
                <a:ea typeface="Comic Sans MS"/>
                <a:cs typeface="Comic Sans MS"/>
                <a:sym typeface="Comic Sans MS"/>
              </a:rPr>
              <a:t>Phonics is the first strategy used to teach your child to read. Other teaching methods are used alongside phonics (for word that are not phonetically decodable)</a:t>
            </a: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0" lvl="0" indent="0" algn="l" rtl="0">
              <a:spcBef>
                <a:spcPts val="0"/>
              </a:spcBef>
              <a:spcAft>
                <a:spcPts val="0"/>
              </a:spcAft>
              <a:buNone/>
            </a:pPr>
            <a:r>
              <a:rPr lang="en-GB" sz="1600">
                <a:latin typeface="Comic Sans MS"/>
                <a:ea typeface="Comic Sans MS"/>
                <a:cs typeface="Comic Sans MS"/>
                <a:sym typeface="Comic Sans MS"/>
              </a:rPr>
              <a:t>Words are made up of small units of sound called phonemes. Phonics teaches  children to listen carefully and identify the phonemes that make up each word. They can then blend each phoneme together to hear the full word.</a:t>
            </a: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Blending phonemes = reading</a:t>
            </a: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r>
              <a:rPr lang="en-GB" sz="1600">
                <a:latin typeface="Comic Sans MS"/>
                <a:ea typeface="Comic Sans MS"/>
                <a:cs typeface="Comic Sans MS"/>
                <a:sym typeface="Comic Sans MS"/>
              </a:rPr>
              <a:t>Phonics will take place everyday. Phonic sessions are short 20 minute sessions  that are fun, fast paced and very interactive.</a:t>
            </a:r>
            <a:endParaRPr sz="1600">
              <a:latin typeface="Comic Sans MS"/>
              <a:ea typeface="Comic Sans MS"/>
              <a:cs typeface="Comic Sans MS"/>
              <a:sym typeface="Comic Sans MS"/>
            </a:endParaRPr>
          </a:p>
        </p:txBody>
      </p:sp>
      <p:pic>
        <p:nvPicPr>
          <p:cNvPr id="97" name="Google Shape;97;p16"/>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98" name="Google Shape;98;p16"/>
          <p:cNvPicPr preferRelativeResize="0"/>
          <p:nvPr/>
        </p:nvPicPr>
        <p:blipFill rotWithShape="1">
          <a:blip r:embed="rId3">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02"/>
        <p:cNvGrpSpPr/>
        <p:nvPr/>
      </p:nvGrpSpPr>
      <p:grpSpPr>
        <a:xfrm>
          <a:off x="0" y="0"/>
          <a:ext cx="0" cy="0"/>
          <a:chOff x="0" y="0"/>
          <a:chExt cx="0" cy="0"/>
        </a:xfrm>
      </p:grpSpPr>
      <p:sp>
        <p:nvSpPr>
          <p:cNvPr id="103" name="Google Shape;103;p17"/>
          <p:cNvSpPr txBox="1"/>
          <p:nvPr/>
        </p:nvSpPr>
        <p:spPr>
          <a:xfrm>
            <a:off x="2060200" y="0"/>
            <a:ext cx="5423700" cy="1358400"/>
          </a:xfrm>
          <a:prstGeom prst="rect">
            <a:avLst/>
          </a:prstGeom>
          <a:noFill/>
          <a:ln>
            <a:noFill/>
          </a:ln>
        </p:spPr>
        <p:txBody>
          <a:bodyPr spcFirstLastPara="1" wrap="square" lIns="91425" tIns="91425" rIns="91425" bIns="91425" anchor="ctr" anchorCtr="0">
            <a:normAutofit fontScale="85000" lnSpcReduction="10000"/>
          </a:bodyPr>
          <a:lstStyle/>
          <a:p>
            <a:pPr marL="0" lvl="0" indent="0" algn="ctr" rtl="0">
              <a:spcBef>
                <a:spcPts val="0"/>
              </a:spcBef>
              <a:spcAft>
                <a:spcPts val="0"/>
              </a:spcAft>
              <a:buNone/>
            </a:pPr>
            <a:r>
              <a:rPr lang="en-GB" sz="6345" b="1">
                <a:solidFill>
                  <a:srgbClr val="212121"/>
                </a:solidFill>
                <a:latin typeface="Amatic SC"/>
                <a:ea typeface="Amatic SC"/>
                <a:cs typeface="Amatic SC"/>
                <a:sym typeface="Amatic SC"/>
              </a:rPr>
              <a:t>Phonics- WHat comes first?</a:t>
            </a:r>
            <a:endParaRPr sz="6345" b="1">
              <a:solidFill>
                <a:srgbClr val="212121"/>
              </a:solidFill>
              <a:latin typeface="Amatic SC"/>
              <a:ea typeface="Amatic SC"/>
              <a:cs typeface="Amatic SC"/>
              <a:sym typeface="Amatic SC"/>
            </a:endParaRPr>
          </a:p>
        </p:txBody>
      </p:sp>
      <p:sp>
        <p:nvSpPr>
          <p:cNvPr id="104" name="Google Shape;104;p17"/>
          <p:cNvSpPr txBox="1"/>
          <p:nvPr/>
        </p:nvSpPr>
        <p:spPr>
          <a:xfrm>
            <a:off x="194825" y="591050"/>
            <a:ext cx="3700200" cy="1358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3073" b="1">
                <a:solidFill>
                  <a:srgbClr val="212121"/>
                </a:solidFill>
                <a:latin typeface="Amatic SC"/>
                <a:ea typeface="Amatic SC"/>
                <a:cs typeface="Amatic SC"/>
                <a:sym typeface="Amatic SC"/>
              </a:rPr>
              <a:t>Oral blending &amp; segmenting</a:t>
            </a:r>
            <a:r>
              <a:rPr lang="en-GB" sz="5700" b="1">
                <a:solidFill>
                  <a:srgbClr val="212121"/>
                </a:solidFill>
                <a:latin typeface="Amatic SC"/>
                <a:ea typeface="Amatic SC"/>
                <a:cs typeface="Amatic SC"/>
                <a:sym typeface="Amatic SC"/>
              </a:rPr>
              <a:t> </a:t>
            </a:r>
            <a:endParaRPr sz="5700" b="1">
              <a:solidFill>
                <a:srgbClr val="212121"/>
              </a:solidFill>
              <a:latin typeface="Amatic SC"/>
              <a:ea typeface="Amatic SC"/>
              <a:cs typeface="Amatic SC"/>
              <a:sym typeface="Amatic SC"/>
            </a:endParaRPr>
          </a:p>
        </p:txBody>
      </p:sp>
      <p:sp>
        <p:nvSpPr>
          <p:cNvPr id="105" name="Google Shape;105;p17"/>
          <p:cNvSpPr txBox="1"/>
          <p:nvPr/>
        </p:nvSpPr>
        <p:spPr>
          <a:xfrm>
            <a:off x="433200" y="1754600"/>
            <a:ext cx="8277600" cy="31401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600">
                <a:latin typeface="Comic Sans MS"/>
                <a:ea typeface="Comic Sans MS"/>
                <a:cs typeface="Comic Sans MS"/>
                <a:sym typeface="Comic Sans MS"/>
              </a:rPr>
              <a:t>Children begin to orally sound out words focusing on what they can hear. This is something that the children need to be confident with in order to read simple words.</a:t>
            </a: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0" lvl="0" indent="0" algn="l" rtl="0">
              <a:spcBef>
                <a:spcPts val="0"/>
              </a:spcBef>
              <a:spcAft>
                <a:spcPts val="0"/>
              </a:spcAft>
              <a:buNone/>
            </a:pPr>
            <a:r>
              <a:rPr lang="en-GB" sz="1600">
                <a:latin typeface="Comic Sans MS"/>
                <a:ea typeface="Comic Sans MS"/>
                <a:cs typeface="Comic Sans MS"/>
                <a:sym typeface="Comic Sans MS"/>
              </a:rPr>
              <a:t>If children struggle to hold the sounds they hear in their head, they will find this tricky to do when reading.</a:t>
            </a: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0" lvl="0" indent="0" algn="l" rtl="0">
              <a:spcBef>
                <a:spcPts val="0"/>
              </a:spcBef>
              <a:spcAft>
                <a:spcPts val="0"/>
              </a:spcAft>
              <a:buNone/>
            </a:pPr>
            <a:endParaRPr sz="1600">
              <a:latin typeface="Comic Sans MS"/>
              <a:ea typeface="Comic Sans MS"/>
              <a:cs typeface="Comic Sans MS"/>
              <a:sym typeface="Comic Sans MS"/>
            </a:endParaRPr>
          </a:p>
          <a:p>
            <a:pPr marL="0" lvl="0" indent="0" algn="l" rtl="0">
              <a:spcBef>
                <a:spcPts val="0"/>
              </a:spcBef>
              <a:spcAft>
                <a:spcPts val="0"/>
              </a:spcAft>
              <a:buNone/>
            </a:pPr>
            <a:r>
              <a:rPr lang="en-GB" sz="1600">
                <a:latin typeface="Comic Sans MS"/>
                <a:ea typeface="Comic Sans MS"/>
                <a:cs typeface="Comic Sans MS"/>
                <a:sym typeface="Comic Sans MS"/>
              </a:rPr>
              <a:t>How to help at home:</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Model how to sound out the last word in a sentence and say the whole word afterwards, e.g. Get your c-oa-t.</a:t>
            </a:r>
            <a:endParaRPr sz="1600">
              <a:latin typeface="Comic Sans MS"/>
              <a:ea typeface="Comic Sans MS"/>
              <a:cs typeface="Comic Sans MS"/>
              <a:sym typeface="Comic Sans MS"/>
            </a:endParaRPr>
          </a:p>
          <a:p>
            <a:pPr marL="0" lvl="0" indent="0" algn="l" rtl="0">
              <a:spcBef>
                <a:spcPts val="0"/>
              </a:spcBef>
              <a:spcAft>
                <a:spcPts val="0"/>
              </a:spcAft>
              <a:buNone/>
            </a:pPr>
            <a:r>
              <a:rPr lang="en-GB" sz="1600">
                <a:latin typeface="Comic Sans MS"/>
                <a:ea typeface="Comic Sans MS"/>
                <a:cs typeface="Comic Sans MS"/>
                <a:sym typeface="Comic Sans MS"/>
              </a:rPr>
              <a:t>        Let’s brush your t-ee-th</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GB" sz="1600">
                <a:latin typeface="Comic Sans MS"/>
                <a:ea typeface="Comic Sans MS"/>
                <a:cs typeface="Comic Sans MS"/>
                <a:sym typeface="Comic Sans MS"/>
              </a:rPr>
              <a:t>Play I spy but sound out the name of the objects e.g. I spy a c-a-t.</a:t>
            </a:r>
            <a:endParaRPr sz="1600">
              <a:latin typeface="Comic Sans MS"/>
              <a:ea typeface="Comic Sans MS"/>
              <a:cs typeface="Comic Sans MS"/>
              <a:sym typeface="Comic Sans MS"/>
            </a:endParaRPr>
          </a:p>
        </p:txBody>
      </p:sp>
      <p:pic>
        <p:nvPicPr>
          <p:cNvPr id="106" name="Google Shape;106;p17"/>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107" name="Google Shape;107;p17"/>
          <p:cNvPicPr preferRelativeResize="0"/>
          <p:nvPr/>
        </p:nvPicPr>
        <p:blipFill rotWithShape="1">
          <a:blip r:embed="rId3">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11"/>
        <p:cNvGrpSpPr/>
        <p:nvPr/>
      </p:nvGrpSpPr>
      <p:grpSpPr>
        <a:xfrm>
          <a:off x="0" y="0"/>
          <a:ext cx="0" cy="0"/>
          <a:chOff x="0" y="0"/>
          <a:chExt cx="0" cy="0"/>
        </a:xfrm>
      </p:grpSpPr>
      <p:sp>
        <p:nvSpPr>
          <p:cNvPr id="112" name="Google Shape;112;p18"/>
          <p:cNvSpPr txBox="1"/>
          <p:nvPr/>
        </p:nvSpPr>
        <p:spPr>
          <a:xfrm>
            <a:off x="2829975" y="-238250"/>
            <a:ext cx="3700200" cy="1358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Phonics-Phase 2</a:t>
            </a:r>
            <a:endParaRPr sz="5700" b="1">
              <a:solidFill>
                <a:srgbClr val="212121"/>
              </a:solidFill>
              <a:latin typeface="Amatic SC"/>
              <a:ea typeface="Amatic SC"/>
              <a:cs typeface="Amatic SC"/>
              <a:sym typeface="Amatic SC"/>
            </a:endParaRPr>
          </a:p>
        </p:txBody>
      </p:sp>
      <p:sp>
        <p:nvSpPr>
          <p:cNvPr id="113" name="Google Shape;113;p18"/>
          <p:cNvSpPr txBox="1"/>
          <p:nvPr/>
        </p:nvSpPr>
        <p:spPr>
          <a:xfrm>
            <a:off x="143250" y="839850"/>
            <a:ext cx="8857500" cy="438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a:latin typeface="Comic Sans MS"/>
                <a:ea typeface="Comic Sans MS"/>
                <a:cs typeface="Comic Sans MS"/>
                <a:sym typeface="Comic Sans MS"/>
              </a:rPr>
              <a:t>Sounds are taught in sets</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We teach the letter name and the sound that the letter makes.</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1-s a t p</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2- i n m d</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3- g o c k</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4- ck e u r </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5- h b f ff l ll ss</a:t>
            </a:r>
            <a:endParaRPr sz="2100">
              <a:latin typeface="Comic Sans MS"/>
              <a:ea typeface="Comic Sans MS"/>
              <a:cs typeface="Comic Sans MS"/>
              <a:sym typeface="Comic Sans MS"/>
            </a:endParaRPr>
          </a:p>
          <a:p>
            <a:pPr marL="0" lvl="0" indent="0" algn="l" rtl="0">
              <a:spcBef>
                <a:spcPts val="0"/>
              </a:spcBef>
              <a:spcAft>
                <a:spcPts val="0"/>
              </a:spcAft>
              <a:buNone/>
            </a:pPr>
            <a:endParaRPr sz="2100">
              <a:latin typeface="Comic Sans MS"/>
              <a:ea typeface="Comic Sans MS"/>
              <a:cs typeface="Comic Sans MS"/>
              <a:sym typeface="Comic Sans MS"/>
            </a:endParaRPr>
          </a:p>
          <a:p>
            <a:pPr marL="0" lvl="0" indent="0" algn="l" rtl="0">
              <a:spcBef>
                <a:spcPts val="0"/>
              </a:spcBef>
              <a:spcAft>
                <a:spcPts val="0"/>
              </a:spcAft>
              <a:buNone/>
            </a:pPr>
            <a:r>
              <a:rPr lang="en-GB" sz="2100" u="sng">
                <a:latin typeface="Comic Sans MS"/>
                <a:ea typeface="Comic Sans MS"/>
                <a:cs typeface="Comic Sans MS"/>
                <a:sym typeface="Comic Sans MS"/>
              </a:rPr>
              <a:t>How can you help?</a:t>
            </a:r>
            <a:endParaRPr sz="2100" u="sng">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Know how to say the phonemes. Say the pure sound ….</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rrrr not r-u</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ssss not s-u</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tttt not t-u</a:t>
            </a:r>
            <a:endParaRPr sz="2100">
              <a:latin typeface="Comic Sans MS"/>
              <a:ea typeface="Comic Sans MS"/>
              <a:cs typeface="Comic Sans MS"/>
              <a:sym typeface="Comic Sans MS"/>
            </a:endParaRPr>
          </a:p>
        </p:txBody>
      </p:sp>
      <p:pic>
        <p:nvPicPr>
          <p:cNvPr id="114" name="Google Shape;114;p18"/>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115" name="Google Shape;115;p18"/>
          <p:cNvPicPr preferRelativeResize="0"/>
          <p:nvPr/>
        </p:nvPicPr>
        <p:blipFill rotWithShape="1">
          <a:blip r:embed="rId3">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19"/>
        <p:cNvGrpSpPr/>
        <p:nvPr/>
      </p:nvGrpSpPr>
      <p:grpSpPr>
        <a:xfrm>
          <a:off x="0" y="0"/>
          <a:ext cx="0" cy="0"/>
          <a:chOff x="0" y="0"/>
          <a:chExt cx="0" cy="0"/>
        </a:xfrm>
      </p:grpSpPr>
      <p:sp>
        <p:nvSpPr>
          <p:cNvPr id="120" name="Google Shape;120;p19"/>
          <p:cNvSpPr txBox="1"/>
          <p:nvPr/>
        </p:nvSpPr>
        <p:spPr>
          <a:xfrm>
            <a:off x="2829975" y="-307762"/>
            <a:ext cx="3700200" cy="1358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Phonics-Phase 3</a:t>
            </a:r>
            <a:endParaRPr sz="5700" b="1">
              <a:solidFill>
                <a:srgbClr val="212121"/>
              </a:solidFill>
              <a:latin typeface="Amatic SC"/>
              <a:ea typeface="Amatic SC"/>
              <a:cs typeface="Amatic SC"/>
              <a:sym typeface="Amatic SC"/>
            </a:endParaRPr>
          </a:p>
        </p:txBody>
      </p:sp>
      <p:sp>
        <p:nvSpPr>
          <p:cNvPr id="121" name="Google Shape;121;p19"/>
          <p:cNvSpPr txBox="1"/>
          <p:nvPr/>
        </p:nvSpPr>
        <p:spPr>
          <a:xfrm>
            <a:off x="266275" y="707500"/>
            <a:ext cx="85911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latin typeface="Comic Sans MS"/>
                <a:ea typeface="Comic Sans MS"/>
                <a:cs typeface="Comic Sans MS"/>
                <a:sym typeface="Comic Sans MS"/>
              </a:rPr>
              <a:t>Sounds are taught in sets</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6- j v w x</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7- y z zz qu</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8- ch sh th ng</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9- ai ee igh oa oo</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10- or ur ar ow oi</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Set 11- ear air ure er</a:t>
            </a:r>
            <a:endParaRPr sz="2100">
              <a:latin typeface="Comic Sans MS"/>
              <a:ea typeface="Comic Sans MS"/>
              <a:cs typeface="Comic Sans MS"/>
              <a:sym typeface="Comic Sans MS"/>
            </a:endParaRPr>
          </a:p>
          <a:p>
            <a:pPr marL="0" lvl="0" indent="0" algn="l" rtl="0">
              <a:spcBef>
                <a:spcPts val="0"/>
              </a:spcBef>
              <a:spcAft>
                <a:spcPts val="0"/>
              </a:spcAft>
              <a:buNone/>
            </a:pP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Digraphs- two letters that make one sound</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b="1">
                <a:solidFill>
                  <a:srgbClr val="9900FF"/>
                </a:solidFill>
                <a:latin typeface="Comic Sans MS"/>
                <a:ea typeface="Comic Sans MS"/>
                <a:cs typeface="Comic Sans MS"/>
                <a:sym typeface="Comic Sans MS"/>
              </a:rPr>
              <a:t>Sh</a:t>
            </a:r>
            <a:r>
              <a:rPr lang="en-GB" sz="2100">
                <a:latin typeface="Comic Sans MS"/>
                <a:ea typeface="Comic Sans MS"/>
                <a:cs typeface="Comic Sans MS"/>
                <a:sym typeface="Comic Sans MS"/>
              </a:rPr>
              <a:t>-i-p    </a:t>
            </a:r>
            <a:r>
              <a:rPr lang="en-GB" sz="2100" b="1">
                <a:solidFill>
                  <a:srgbClr val="9900FF"/>
                </a:solidFill>
                <a:latin typeface="Comic Sans MS"/>
                <a:ea typeface="Comic Sans MS"/>
                <a:cs typeface="Comic Sans MS"/>
                <a:sym typeface="Comic Sans MS"/>
              </a:rPr>
              <a:t>ch</a:t>
            </a:r>
            <a:r>
              <a:rPr lang="en-GB" sz="2100">
                <a:latin typeface="Comic Sans MS"/>
                <a:ea typeface="Comic Sans MS"/>
                <a:cs typeface="Comic Sans MS"/>
                <a:sym typeface="Comic Sans MS"/>
              </a:rPr>
              <a:t>-o-p	r-</a:t>
            </a:r>
            <a:r>
              <a:rPr lang="en-GB" sz="2100" b="1">
                <a:solidFill>
                  <a:srgbClr val="9900FF"/>
                </a:solidFill>
                <a:latin typeface="Comic Sans MS"/>
                <a:ea typeface="Comic Sans MS"/>
                <a:cs typeface="Comic Sans MS"/>
                <a:sym typeface="Comic Sans MS"/>
              </a:rPr>
              <a:t>ai</a:t>
            </a:r>
            <a:r>
              <a:rPr lang="en-GB" sz="2100">
                <a:latin typeface="Comic Sans MS"/>
                <a:ea typeface="Comic Sans MS"/>
                <a:cs typeface="Comic Sans MS"/>
                <a:sym typeface="Comic Sans MS"/>
              </a:rPr>
              <a:t>-n</a:t>
            </a:r>
            <a:endParaRPr sz="2100">
              <a:latin typeface="Comic Sans MS"/>
              <a:ea typeface="Comic Sans MS"/>
              <a:cs typeface="Comic Sans MS"/>
              <a:sym typeface="Comic Sans MS"/>
            </a:endParaRPr>
          </a:p>
          <a:p>
            <a:pPr marL="0" lvl="0" indent="0" algn="ctr" rtl="0">
              <a:spcBef>
                <a:spcPts val="0"/>
              </a:spcBef>
              <a:spcAft>
                <a:spcPts val="0"/>
              </a:spcAft>
              <a:buNone/>
            </a:pP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Trigraphs- three letters that make one sound</a:t>
            </a:r>
            <a:endParaRPr sz="2100">
              <a:latin typeface="Comic Sans MS"/>
              <a:ea typeface="Comic Sans MS"/>
              <a:cs typeface="Comic Sans MS"/>
              <a:sym typeface="Comic Sans MS"/>
            </a:endParaRPr>
          </a:p>
          <a:p>
            <a:pPr marL="0" lvl="0" indent="0" algn="ctr" rtl="0">
              <a:spcBef>
                <a:spcPts val="0"/>
              </a:spcBef>
              <a:spcAft>
                <a:spcPts val="0"/>
              </a:spcAft>
              <a:buNone/>
            </a:pPr>
            <a:r>
              <a:rPr lang="en-GB" sz="2100">
                <a:latin typeface="Comic Sans MS"/>
                <a:ea typeface="Comic Sans MS"/>
                <a:cs typeface="Comic Sans MS"/>
                <a:sym typeface="Comic Sans MS"/>
              </a:rPr>
              <a:t>f-</a:t>
            </a:r>
            <a:r>
              <a:rPr lang="en-GB" sz="2100" b="1">
                <a:solidFill>
                  <a:srgbClr val="9900FF"/>
                </a:solidFill>
                <a:latin typeface="Comic Sans MS"/>
                <a:ea typeface="Comic Sans MS"/>
                <a:cs typeface="Comic Sans MS"/>
                <a:sym typeface="Comic Sans MS"/>
              </a:rPr>
              <a:t>ear</a:t>
            </a:r>
            <a:r>
              <a:rPr lang="en-GB" sz="2100">
                <a:latin typeface="Comic Sans MS"/>
                <a:ea typeface="Comic Sans MS"/>
                <a:cs typeface="Comic Sans MS"/>
                <a:sym typeface="Comic Sans MS"/>
              </a:rPr>
              <a:t>     h-</a:t>
            </a:r>
            <a:r>
              <a:rPr lang="en-GB" sz="2100" b="1">
                <a:solidFill>
                  <a:srgbClr val="9900FF"/>
                </a:solidFill>
                <a:latin typeface="Comic Sans MS"/>
                <a:ea typeface="Comic Sans MS"/>
                <a:cs typeface="Comic Sans MS"/>
                <a:sym typeface="Comic Sans MS"/>
              </a:rPr>
              <a:t>air</a:t>
            </a:r>
            <a:r>
              <a:rPr lang="en-GB" sz="2100">
                <a:latin typeface="Comic Sans MS"/>
                <a:ea typeface="Comic Sans MS"/>
                <a:cs typeface="Comic Sans MS"/>
                <a:sym typeface="Comic Sans MS"/>
              </a:rPr>
              <a:t>    p-</a:t>
            </a:r>
            <a:r>
              <a:rPr lang="en-GB" sz="2100" b="1">
                <a:solidFill>
                  <a:srgbClr val="9900FF"/>
                </a:solidFill>
                <a:latin typeface="Comic Sans MS"/>
                <a:ea typeface="Comic Sans MS"/>
                <a:cs typeface="Comic Sans MS"/>
                <a:sym typeface="Comic Sans MS"/>
              </a:rPr>
              <a:t>ure</a:t>
            </a:r>
            <a:endParaRPr sz="2100" b="1">
              <a:solidFill>
                <a:srgbClr val="9900FF"/>
              </a:solidFill>
              <a:latin typeface="Comic Sans MS"/>
              <a:ea typeface="Comic Sans MS"/>
              <a:cs typeface="Comic Sans MS"/>
              <a:sym typeface="Comic Sans MS"/>
            </a:endParaRPr>
          </a:p>
          <a:p>
            <a:pPr marL="0" lvl="0" indent="0" algn="ctr" rtl="0">
              <a:spcBef>
                <a:spcPts val="0"/>
              </a:spcBef>
              <a:spcAft>
                <a:spcPts val="0"/>
              </a:spcAft>
              <a:buNone/>
            </a:pPr>
            <a:endParaRPr sz="2100">
              <a:latin typeface="Comic Sans MS"/>
              <a:ea typeface="Comic Sans MS"/>
              <a:cs typeface="Comic Sans MS"/>
              <a:sym typeface="Comic Sans MS"/>
            </a:endParaRPr>
          </a:p>
          <a:p>
            <a:pPr marL="0" lvl="0" indent="0" algn="ctr" rtl="0">
              <a:spcBef>
                <a:spcPts val="0"/>
              </a:spcBef>
              <a:spcAft>
                <a:spcPts val="0"/>
              </a:spcAft>
              <a:buNone/>
            </a:pPr>
            <a:endParaRPr sz="2100">
              <a:latin typeface="Comic Sans MS"/>
              <a:ea typeface="Comic Sans MS"/>
              <a:cs typeface="Comic Sans MS"/>
              <a:sym typeface="Comic Sans MS"/>
            </a:endParaRPr>
          </a:p>
        </p:txBody>
      </p:sp>
      <p:pic>
        <p:nvPicPr>
          <p:cNvPr id="122" name="Google Shape;122;p19"/>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123" name="Google Shape;123;p19"/>
          <p:cNvPicPr preferRelativeResize="0"/>
          <p:nvPr/>
        </p:nvPicPr>
        <p:blipFill rotWithShape="1">
          <a:blip r:embed="rId3">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27"/>
        <p:cNvGrpSpPr/>
        <p:nvPr/>
      </p:nvGrpSpPr>
      <p:grpSpPr>
        <a:xfrm>
          <a:off x="0" y="0"/>
          <a:ext cx="0" cy="0"/>
          <a:chOff x="0" y="0"/>
          <a:chExt cx="0" cy="0"/>
        </a:xfrm>
      </p:grpSpPr>
      <p:sp>
        <p:nvSpPr>
          <p:cNvPr id="128" name="Google Shape;128;p20"/>
          <p:cNvSpPr txBox="1"/>
          <p:nvPr/>
        </p:nvSpPr>
        <p:spPr>
          <a:xfrm>
            <a:off x="2829975" y="-307762"/>
            <a:ext cx="3700200" cy="1358400"/>
          </a:xfrm>
          <a:prstGeom prst="rect">
            <a:avLst/>
          </a:prstGeom>
          <a:noFill/>
          <a:ln>
            <a:noFill/>
          </a:ln>
        </p:spPr>
        <p:txBody>
          <a:bodyPr spcFirstLastPara="1" wrap="square" lIns="91425" tIns="91425" rIns="91425" bIns="91425" anchor="ctr" anchorCtr="0">
            <a:normAutofit fontScale="92500" lnSpcReduction="20000"/>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Practicing at home</a:t>
            </a:r>
            <a:endParaRPr sz="5700" b="1">
              <a:solidFill>
                <a:srgbClr val="212121"/>
              </a:solidFill>
              <a:latin typeface="Amatic SC"/>
              <a:ea typeface="Amatic SC"/>
              <a:cs typeface="Amatic SC"/>
              <a:sym typeface="Amatic SC"/>
            </a:endParaRPr>
          </a:p>
        </p:txBody>
      </p:sp>
      <p:sp>
        <p:nvSpPr>
          <p:cNvPr id="129" name="Google Shape;129;p20"/>
          <p:cNvSpPr txBox="1"/>
          <p:nvPr/>
        </p:nvSpPr>
        <p:spPr>
          <a:xfrm>
            <a:off x="276450" y="1186500"/>
            <a:ext cx="8591100" cy="4710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This week you child will come home with a sound/word wallet.</a:t>
            </a:r>
            <a:endParaRPr sz="2100">
              <a:latin typeface="Comic Sans MS"/>
              <a:ea typeface="Comic Sans MS"/>
              <a:cs typeface="Comic Sans MS"/>
              <a:sym typeface="Comic Sans MS"/>
            </a:endParaRPr>
          </a:p>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The sounds and words that they have match our initial phonic assessments. Some children will progress quite quickly through their sounds and word whilst for others it will take a little longer. </a:t>
            </a:r>
            <a:endParaRPr sz="2100">
              <a:latin typeface="Comic Sans MS"/>
              <a:ea typeface="Comic Sans MS"/>
              <a:cs typeface="Comic Sans MS"/>
              <a:sym typeface="Comic Sans MS"/>
            </a:endParaRPr>
          </a:p>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Please support your child in learning these sounds and words. Make it fun and enjoyable.</a:t>
            </a:r>
            <a:endParaRPr sz="2100">
              <a:latin typeface="Comic Sans MS"/>
              <a:ea typeface="Comic Sans MS"/>
              <a:cs typeface="Comic Sans MS"/>
              <a:sym typeface="Comic Sans MS"/>
            </a:endParaRPr>
          </a:p>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It is vital that your child practices for 10 minutes every night.</a:t>
            </a:r>
            <a:endParaRPr sz="2100">
              <a:latin typeface="Comic Sans MS"/>
              <a:ea typeface="Comic Sans MS"/>
              <a:cs typeface="Comic Sans MS"/>
              <a:sym typeface="Comic Sans MS"/>
            </a:endParaRPr>
          </a:p>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Make it part of your child’s routine.</a:t>
            </a:r>
            <a:endParaRPr sz="2100">
              <a:latin typeface="Comic Sans MS"/>
              <a:ea typeface="Comic Sans MS"/>
              <a:cs typeface="Comic Sans MS"/>
              <a:sym typeface="Comic Sans MS"/>
            </a:endParaRPr>
          </a:p>
          <a:p>
            <a:pPr marL="457200" lvl="0" indent="-361950" algn="l" rtl="0">
              <a:spcBef>
                <a:spcPts val="0"/>
              </a:spcBef>
              <a:spcAft>
                <a:spcPts val="0"/>
              </a:spcAft>
              <a:buSzPts val="2100"/>
              <a:buFont typeface="Comic Sans MS"/>
              <a:buChar char="●"/>
            </a:pPr>
            <a:r>
              <a:rPr lang="en-GB" sz="2100">
                <a:latin typeface="Comic Sans MS"/>
                <a:ea typeface="Comic Sans MS"/>
                <a:cs typeface="Comic Sans MS"/>
                <a:sym typeface="Comic Sans MS"/>
              </a:rPr>
              <a:t>In class we will work on your child’s sounds/words and add more/change them when we feel like they are confident.</a:t>
            </a:r>
            <a:endParaRPr sz="2100">
              <a:latin typeface="Comic Sans MS"/>
              <a:ea typeface="Comic Sans MS"/>
              <a:cs typeface="Comic Sans MS"/>
              <a:sym typeface="Comic Sans MS"/>
            </a:endParaRPr>
          </a:p>
          <a:p>
            <a:pPr marL="457200" lvl="0" indent="0" algn="l" rtl="0">
              <a:spcBef>
                <a:spcPts val="0"/>
              </a:spcBef>
              <a:spcAft>
                <a:spcPts val="0"/>
              </a:spcAft>
              <a:buNone/>
            </a:pPr>
            <a:endParaRPr sz="2100">
              <a:latin typeface="Comic Sans MS"/>
              <a:ea typeface="Comic Sans MS"/>
              <a:cs typeface="Comic Sans MS"/>
              <a:sym typeface="Comic Sans MS"/>
            </a:endParaRPr>
          </a:p>
          <a:p>
            <a:pPr marL="0" lvl="0" indent="0" algn="ctr" rtl="0">
              <a:spcBef>
                <a:spcPts val="0"/>
              </a:spcBef>
              <a:spcAft>
                <a:spcPts val="0"/>
              </a:spcAft>
              <a:buNone/>
            </a:pPr>
            <a:endParaRPr sz="2100">
              <a:latin typeface="Comic Sans MS"/>
              <a:ea typeface="Comic Sans MS"/>
              <a:cs typeface="Comic Sans MS"/>
              <a:sym typeface="Comic Sans MS"/>
            </a:endParaRPr>
          </a:p>
          <a:p>
            <a:pPr marL="0" lvl="0" indent="0" algn="ctr" rtl="0">
              <a:spcBef>
                <a:spcPts val="0"/>
              </a:spcBef>
              <a:spcAft>
                <a:spcPts val="0"/>
              </a:spcAft>
              <a:buNone/>
            </a:pPr>
            <a:endParaRPr sz="2100">
              <a:latin typeface="Comic Sans MS"/>
              <a:ea typeface="Comic Sans MS"/>
              <a:cs typeface="Comic Sans MS"/>
              <a:sym typeface="Comic Sans MS"/>
            </a:endParaRPr>
          </a:p>
        </p:txBody>
      </p:sp>
      <p:pic>
        <p:nvPicPr>
          <p:cNvPr id="130" name="Google Shape;130;p20"/>
          <p:cNvPicPr preferRelativeResize="0"/>
          <p:nvPr/>
        </p:nvPicPr>
        <p:blipFill rotWithShape="1">
          <a:blip r:embed="rId3">
            <a:alphaModFix/>
          </a:blip>
          <a:srcRect t="4434" b="2403"/>
          <a:stretch/>
        </p:blipFill>
        <p:spPr>
          <a:xfrm>
            <a:off x="0" y="35375"/>
            <a:ext cx="631800" cy="672125"/>
          </a:xfrm>
          <a:prstGeom prst="rect">
            <a:avLst/>
          </a:prstGeom>
          <a:noFill/>
          <a:ln>
            <a:noFill/>
          </a:ln>
        </p:spPr>
      </p:pic>
      <p:pic>
        <p:nvPicPr>
          <p:cNvPr id="131" name="Google Shape;131;p20"/>
          <p:cNvPicPr preferRelativeResize="0"/>
          <p:nvPr/>
        </p:nvPicPr>
        <p:blipFill rotWithShape="1">
          <a:blip r:embed="rId3">
            <a:alphaModFix/>
          </a:blip>
          <a:srcRect t="4434" b="2403"/>
          <a:stretch/>
        </p:blipFill>
        <p:spPr>
          <a:xfrm>
            <a:off x="8512200" y="35375"/>
            <a:ext cx="631800" cy="67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35"/>
        <p:cNvGrpSpPr/>
        <p:nvPr/>
      </p:nvGrpSpPr>
      <p:grpSpPr>
        <a:xfrm>
          <a:off x="0" y="0"/>
          <a:ext cx="0" cy="0"/>
          <a:chOff x="0" y="0"/>
          <a:chExt cx="0" cy="0"/>
        </a:xfrm>
      </p:grpSpPr>
      <p:sp>
        <p:nvSpPr>
          <p:cNvPr id="136" name="Google Shape;136;p21"/>
          <p:cNvSpPr txBox="1"/>
          <p:nvPr/>
        </p:nvSpPr>
        <p:spPr>
          <a:xfrm>
            <a:off x="3114225" y="0"/>
            <a:ext cx="5887500" cy="20043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GB" sz="5700" b="1">
                <a:solidFill>
                  <a:srgbClr val="212121"/>
                </a:solidFill>
                <a:latin typeface="Amatic SC"/>
                <a:ea typeface="Amatic SC"/>
                <a:cs typeface="Amatic SC"/>
                <a:sym typeface="Amatic SC"/>
              </a:rPr>
              <a:t>Bug Club</a:t>
            </a:r>
            <a:endParaRPr sz="5700" b="1">
              <a:solidFill>
                <a:srgbClr val="212121"/>
              </a:solidFill>
              <a:latin typeface="Amatic SC"/>
              <a:ea typeface="Amatic SC"/>
              <a:cs typeface="Amatic SC"/>
              <a:sym typeface="Amatic SC"/>
            </a:endParaRPr>
          </a:p>
          <a:p>
            <a:pPr marL="0" lvl="0" indent="0" algn="ctr" rtl="0">
              <a:spcBef>
                <a:spcPts val="0"/>
              </a:spcBef>
              <a:spcAft>
                <a:spcPts val="0"/>
              </a:spcAft>
              <a:buNone/>
            </a:pPr>
            <a:r>
              <a:rPr lang="en-GB" sz="2992" b="1">
                <a:solidFill>
                  <a:srgbClr val="212121"/>
                </a:solidFill>
                <a:latin typeface="Amatic SC"/>
                <a:ea typeface="Amatic SC"/>
                <a:cs typeface="Amatic SC"/>
                <a:sym typeface="Amatic SC"/>
              </a:rPr>
              <a:t>https://www.activelearnprimary.co.uk</a:t>
            </a:r>
            <a:endParaRPr sz="2992" b="1">
              <a:solidFill>
                <a:srgbClr val="212121"/>
              </a:solidFill>
              <a:latin typeface="Amatic SC"/>
              <a:ea typeface="Amatic SC"/>
              <a:cs typeface="Amatic SC"/>
              <a:sym typeface="Amatic SC"/>
            </a:endParaRPr>
          </a:p>
        </p:txBody>
      </p:sp>
      <p:pic>
        <p:nvPicPr>
          <p:cNvPr id="137" name="Google Shape;137;p21"/>
          <p:cNvPicPr preferRelativeResize="0"/>
          <p:nvPr/>
        </p:nvPicPr>
        <p:blipFill>
          <a:blip r:embed="rId3">
            <a:alphaModFix/>
          </a:blip>
          <a:stretch>
            <a:fillRect/>
          </a:stretch>
        </p:blipFill>
        <p:spPr>
          <a:xfrm>
            <a:off x="67500" y="106975"/>
            <a:ext cx="2960575" cy="1144425"/>
          </a:xfrm>
          <a:prstGeom prst="rect">
            <a:avLst/>
          </a:prstGeom>
          <a:noFill/>
          <a:ln>
            <a:noFill/>
          </a:ln>
        </p:spPr>
      </p:pic>
      <p:sp>
        <p:nvSpPr>
          <p:cNvPr id="138" name="Google Shape;138;p21"/>
          <p:cNvSpPr txBox="1"/>
          <p:nvPr/>
        </p:nvSpPr>
        <p:spPr>
          <a:xfrm>
            <a:off x="238250" y="2088225"/>
            <a:ext cx="8661300" cy="3016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At Seaton Sluice First School we use an online reading scheme called Bug Club.</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A letter explaining Bug Club will be in your child’s reading folder. </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Your child has their own login information which is displayed on the front of their reading record. This takes you to your child’s page that has books allocated to them.</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Initially your child will have wordless/ picture books. These books are extremely important. (More info on the next page.)</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Look out for the little green bug icon. Your child must click on the bug and complete the quiz.</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Char char="●"/>
            </a:pPr>
            <a:r>
              <a:rPr lang="en-GB">
                <a:latin typeface="Comic Sans MS"/>
                <a:ea typeface="Comic Sans MS"/>
                <a:cs typeface="Comic Sans MS"/>
                <a:sym typeface="Comic Sans MS"/>
              </a:rPr>
              <a:t>Please read on Bug Club with your child for 10 minutes each night. As your child progresses with their sounds and words I will allocate them books that match their phonic ability. </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GB" sz="1600" b="1">
                <a:latin typeface="Comic Sans MS"/>
                <a:ea typeface="Comic Sans MS"/>
                <a:cs typeface="Comic Sans MS"/>
                <a:sym typeface="Comic Sans MS"/>
              </a:rPr>
              <a:t>If you have any issues, problems or questions regarding Bug Club please contact me.</a:t>
            </a:r>
            <a:endParaRPr sz="1600" b="1">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1017</Words>
  <Application>Microsoft Office PowerPoint</Application>
  <PresentationFormat>On-screen Show (16:9)</PresentationFormat>
  <Paragraphs>116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Source Code Pro</vt:lpstr>
      <vt:lpstr>Comic Sans MS</vt:lpstr>
      <vt:lpstr>Amatic SC</vt:lpstr>
      <vt:lpstr>Arial</vt:lpstr>
      <vt:lpstr>Beach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Saleh</dc:creator>
  <cp:lastModifiedBy>Martha Saleh</cp:lastModifiedBy>
  <cp:revision>1</cp:revision>
  <dcterms:modified xsi:type="dcterms:W3CDTF">2022-10-02T19:54:48Z</dcterms:modified>
</cp:coreProperties>
</file>